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09" r:id="rId4"/>
    <p:sldMasterId id="2147483855" r:id="rId5"/>
    <p:sldMasterId id="2147483844" r:id="rId6"/>
  </p:sldMasterIdLst>
  <p:notesMasterIdLst>
    <p:notesMasterId r:id="rId46"/>
  </p:notesMasterIdLst>
  <p:sldIdLst>
    <p:sldId id="279" r:id="rId7"/>
    <p:sldId id="2011" r:id="rId8"/>
    <p:sldId id="2052" r:id="rId9"/>
    <p:sldId id="2053" r:id="rId10"/>
    <p:sldId id="2054" r:id="rId11"/>
    <p:sldId id="2074" r:id="rId12"/>
    <p:sldId id="2055" r:id="rId13"/>
    <p:sldId id="2056" r:id="rId14"/>
    <p:sldId id="2060" r:id="rId15"/>
    <p:sldId id="2068" r:id="rId16"/>
    <p:sldId id="2062" r:id="rId17"/>
    <p:sldId id="2057" r:id="rId18"/>
    <p:sldId id="2058" r:id="rId19"/>
    <p:sldId id="2059" r:id="rId20"/>
    <p:sldId id="2061" r:id="rId21"/>
    <p:sldId id="2063" r:id="rId22"/>
    <p:sldId id="2064" r:id="rId23"/>
    <p:sldId id="2065" r:id="rId24"/>
    <p:sldId id="2066" r:id="rId25"/>
    <p:sldId id="2067" r:id="rId26"/>
    <p:sldId id="2069" r:id="rId27"/>
    <p:sldId id="2072" r:id="rId28"/>
    <p:sldId id="2082" r:id="rId29"/>
    <p:sldId id="2083" r:id="rId30"/>
    <p:sldId id="2084" r:id="rId31"/>
    <p:sldId id="2085" r:id="rId32"/>
    <p:sldId id="2070" r:id="rId33"/>
    <p:sldId id="2073" r:id="rId34"/>
    <p:sldId id="2071" r:id="rId35"/>
    <p:sldId id="2076" r:id="rId36"/>
    <p:sldId id="2077" r:id="rId37"/>
    <p:sldId id="2078" r:id="rId38"/>
    <p:sldId id="2079" r:id="rId39"/>
    <p:sldId id="2080" r:id="rId40"/>
    <p:sldId id="2012" r:id="rId41"/>
    <p:sldId id="2018" r:id="rId42"/>
    <p:sldId id="2081" r:id="rId43"/>
    <p:sldId id="2075" r:id="rId44"/>
    <p:sldId id="28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FF"/>
    <a:srgbClr val="945200"/>
    <a:srgbClr val="ACFD61"/>
    <a:srgbClr val="A6EF5C"/>
    <a:srgbClr val="9CE056"/>
    <a:srgbClr val="98DB54"/>
    <a:srgbClr val="AEDB46"/>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9"/>
    <p:restoredTop sz="90680" autoAdjust="0"/>
  </p:normalViewPr>
  <p:slideViewPr>
    <p:cSldViewPr snapToGrid="0">
      <p:cViewPr varScale="1">
        <p:scale>
          <a:sx n="115" d="100"/>
          <a:sy n="115" d="100"/>
        </p:scale>
        <p:origin x="376" y="20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B2C65-7E26-41C4-982E-B9700139A115}" type="datetimeFigureOut">
              <a:rPr lang="en-US"/>
              <a:t>9/4/22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12FAF2-3750-4368-A102-F23BC10C8F55}" type="slidenum">
              <a:rPr lang="en-US"/>
              <a:t>‹#›</a:t>
            </a:fld>
            <a:endParaRPr lang="en-US"/>
          </a:p>
        </p:txBody>
      </p:sp>
    </p:spTree>
    <p:extLst>
      <p:ext uri="{BB962C8B-B14F-4D97-AF65-F5344CB8AC3E}">
        <p14:creationId xmlns:p14="http://schemas.microsoft.com/office/powerpoint/2010/main" val="128322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baseline="0" dirty="0"/>
          </a:p>
          <a:p>
            <a:endParaRPr lang="en-US" sz="1400" baseline="0" dirty="0"/>
          </a:p>
          <a:p>
            <a:endParaRPr lang="en-US" sz="1400" dirty="0"/>
          </a:p>
        </p:txBody>
      </p:sp>
      <p:sp>
        <p:nvSpPr>
          <p:cNvPr id="4" name="Slide Number Placeholder 3"/>
          <p:cNvSpPr>
            <a:spLocks noGrp="1"/>
          </p:cNvSpPr>
          <p:nvPr>
            <p:ph type="sldNum" sz="quarter" idx="10"/>
          </p:nvPr>
        </p:nvSpPr>
        <p:spPr/>
        <p:txBody>
          <a:bodyPr/>
          <a:lstStyle/>
          <a:p>
            <a:fld id="{FC3C241E-F366-E44D-91BA-5ABA2358DEC6}"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09744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running on these large </a:t>
            </a:r>
            <a:r>
              <a:rPr lang="en-US" dirty="0" err="1"/>
              <a:t>linux</a:t>
            </a:r>
            <a:r>
              <a:rPr lang="en-US" dirty="0"/>
              <a:t> clusters, one can design, build and run MPI applications on a laptop.</a:t>
            </a:r>
          </a:p>
        </p:txBody>
      </p:sp>
      <p:sp>
        <p:nvSpPr>
          <p:cNvPr id="4" name="Slide Number Placeholder 3"/>
          <p:cNvSpPr>
            <a:spLocks noGrp="1"/>
          </p:cNvSpPr>
          <p:nvPr>
            <p:ph type="sldNum" sz="quarter" idx="5"/>
          </p:nvPr>
        </p:nvSpPr>
        <p:spPr/>
        <p:txBody>
          <a:bodyPr/>
          <a:lstStyle/>
          <a:p>
            <a:fld id="{3112FAF2-3750-4368-A102-F23BC10C8F55}" type="slidenum">
              <a:rPr lang="en-US" smtClean="0"/>
              <a:t>35</a:t>
            </a:fld>
            <a:endParaRPr lang="en-US"/>
          </a:p>
        </p:txBody>
      </p:sp>
    </p:spTree>
    <p:extLst>
      <p:ext uri="{BB962C8B-B14F-4D97-AF65-F5344CB8AC3E}">
        <p14:creationId xmlns:p14="http://schemas.microsoft.com/office/powerpoint/2010/main" val="366487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12FAF2-3750-4368-A102-F23BC10C8F55}" type="slidenum">
              <a:rPr lang="en-US" smtClean="0"/>
              <a:t>36</a:t>
            </a:fld>
            <a:endParaRPr lang="en-US"/>
          </a:p>
        </p:txBody>
      </p:sp>
    </p:spTree>
    <p:extLst>
      <p:ext uri="{BB962C8B-B14F-4D97-AF65-F5344CB8AC3E}">
        <p14:creationId xmlns:p14="http://schemas.microsoft.com/office/powerpoint/2010/main" val="1973146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12FAF2-3750-4368-A102-F23BC10C8F55}" type="slidenum">
              <a:rPr lang="en-US" smtClean="0"/>
              <a:t>38</a:t>
            </a:fld>
            <a:endParaRPr lang="en-US"/>
          </a:p>
        </p:txBody>
      </p:sp>
    </p:spTree>
    <p:extLst>
      <p:ext uri="{BB962C8B-B14F-4D97-AF65-F5344CB8AC3E}">
        <p14:creationId xmlns:p14="http://schemas.microsoft.com/office/powerpoint/2010/main" val="2574879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12FAF2-3750-4368-A102-F23BC10C8F55}" type="slidenum">
              <a:rPr lang="en-US" smtClean="0"/>
              <a:t>39</a:t>
            </a:fld>
            <a:endParaRPr lang="en-US"/>
          </a:p>
        </p:txBody>
      </p:sp>
    </p:spTree>
    <p:extLst>
      <p:ext uri="{BB962C8B-B14F-4D97-AF65-F5344CB8AC3E}">
        <p14:creationId xmlns:p14="http://schemas.microsoft.com/office/powerpoint/2010/main" val="4277452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Routines have been added/removed due to user requests, development of HPC message-passing infrastructure, etc.</a:t>
            </a:r>
          </a:p>
        </p:txBody>
      </p:sp>
      <p:sp>
        <p:nvSpPr>
          <p:cNvPr id="4" name="Slide Number Placeholder 3"/>
          <p:cNvSpPr>
            <a:spLocks noGrp="1"/>
          </p:cNvSpPr>
          <p:nvPr>
            <p:ph type="sldNum" sz="quarter" idx="5"/>
          </p:nvPr>
        </p:nvSpPr>
        <p:spPr/>
        <p:txBody>
          <a:bodyPr/>
          <a:lstStyle/>
          <a:p>
            <a:fld id="{3112FAF2-3750-4368-A102-F23BC10C8F55}" type="slidenum">
              <a:rPr lang="en-US" smtClean="0"/>
              <a:t>10</a:t>
            </a:fld>
            <a:endParaRPr lang="en-US"/>
          </a:p>
        </p:txBody>
      </p:sp>
    </p:spTree>
    <p:extLst>
      <p:ext uri="{BB962C8B-B14F-4D97-AF65-F5344CB8AC3E}">
        <p14:creationId xmlns:p14="http://schemas.microsoft.com/office/powerpoint/2010/main" val="1647379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12FAF2-3750-4368-A102-F23BC10C8F55}" type="slidenum">
              <a:rPr lang="en-US" smtClean="0"/>
              <a:t>11</a:t>
            </a:fld>
            <a:endParaRPr lang="en-US"/>
          </a:p>
        </p:txBody>
      </p:sp>
    </p:spTree>
    <p:extLst>
      <p:ext uri="{BB962C8B-B14F-4D97-AF65-F5344CB8AC3E}">
        <p14:creationId xmlns:p14="http://schemas.microsoft.com/office/powerpoint/2010/main" val="3995638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Generic program structure of an MPI program </a:t>
            </a:r>
          </a:p>
        </p:txBody>
      </p:sp>
      <p:sp>
        <p:nvSpPr>
          <p:cNvPr id="4" name="Slide Number Placeholder 3"/>
          <p:cNvSpPr>
            <a:spLocks noGrp="1"/>
          </p:cNvSpPr>
          <p:nvPr>
            <p:ph type="sldNum" sz="quarter" idx="5"/>
          </p:nvPr>
        </p:nvSpPr>
        <p:spPr/>
        <p:txBody>
          <a:bodyPr/>
          <a:lstStyle/>
          <a:p>
            <a:fld id="{3112FAF2-3750-4368-A102-F23BC10C8F55}" type="slidenum">
              <a:rPr lang="en-US" smtClean="0"/>
              <a:t>12</a:t>
            </a:fld>
            <a:endParaRPr lang="en-US"/>
          </a:p>
        </p:txBody>
      </p:sp>
    </p:spTree>
    <p:extLst>
      <p:ext uri="{BB962C8B-B14F-4D97-AF65-F5344CB8AC3E}">
        <p14:creationId xmlns:p14="http://schemas.microsoft.com/office/powerpoint/2010/main" val="629614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Communicators and Groups:</a:t>
            </a:r>
          </a:p>
          <a:p>
            <a:r>
              <a:rPr lang="en-US" dirty="0"/>
              <a:t>MPI uses objects called communicators and groups to define which collection of processes may communicate with each other.</a:t>
            </a:r>
          </a:p>
          <a:p>
            <a:r>
              <a:rPr lang="en-US" dirty="0"/>
              <a:t>Most MPI routines require you to specify a communicator as an argument.</a:t>
            </a:r>
          </a:p>
          <a:p>
            <a:endParaRPr lang="en-US" dirty="0"/>
          </a:p>
        </p:txBody>
      </p:sp>
      <p:sp>
        <p:nvSpPr>
          <p:cNvPr id="4" name="Slide Number Placeholder 3"/>
          <p:cNvSpPr>
            <a:spLocks noGrp="1"/>
          </p:cNvSpPr>
          <p:nvPr>
            <p:ph type="sldNum" sz="quarter" idx="5"/>
          </p:nvPr>
        </p:nvSpPr>
        <p:spPr/>
        <p:txBody>
          <a:bodyPr/>
          <a:lstStyle/>
          <a:p>
            <a:fld id="{3112FAF2-3750-4368-A102-F23BC10C8F55}" type="slidenum">
              <a:rPr lang="en-US" smtClean="0"/>
              <a:t>13</a:t>
            </a:fld>
            <a:endParaRPr lang="en-US"/>
          </a:p>
        </p:txBody>
      </p:sp>
    </p:spTree>
    <p:extLst>
      <p:ext uri="{BB962C8B-B14F-4D97-AF65-F5344CB8AC3E}">
        <p14:creationId xmlns:p14="http://schemas.microsoft.com/office/powerpoint/2010/main" val="3212996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MPI program must have an include file specified – defines MPI-related objects</a:t>
            </a:r>
          </a:p>
        </p:txBody>
      </p:sp>
      <p:sp>
        <p:nvSpPr>
          <p:cNvPr id="4" name="Slide Number Placeholder 3"/>
          <p:cNvSpPr>
            <a:spLocks noGrp="1"/>
          </p:cNvSpPr>
          <p:nvPr>
            <p:ph type="sldNum" sz="quarter" idx="5"/>
          </p:nvPr>
        </p:nvSpPr>
        <p:spPr/>
        <p:txBody>
          <a:bodyPr/>
          <a:lstStyle/>
          <a:p>
            <a:fld id="{3112FAF2-3750-4368-A102-F23BC10C8F55}" type="slidenum">
              <a:rPr lang="en-US" smtClean="0"/>
              <a:t>14</a:t>
            </a:fld>
            <a:endParaRPr lang="en-US"/>
          </a:p>
        </p:txBody>
      </p:sp>
    </p:spTree>
    <p:extLst>
      <p:ext uri="{BB962C8B-B14F-4D97-AF65-F5344CB8AC3E}">
        <p14:creationId xmlns:p14="http://schemas.microsoft.com/office/powerpoint/2010/main" val="2122861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example, </a:t>
            </a:r>
            <a:r>
              <a:rPr lang="en-US" dirty="0" err="1"/>
              <a:t>sveral</a:t>
            </a:r>
            <a:r>
              <a:rPr lang="en-US" dirty="0"/>
              <a:t> of basic MPI functions are used – initialization, interrogation to determine how many MPI tasks are launched, determining  task id, finalization of MPI context.</a:t>
            </a:r>
          </a:p>
        </p:txBody>
      </p:sp>
      <p:sp>
        <p:nvSpPr>
          <p:cNvPr id="4" name="Slide Number Placeholder 3"/>
          <p:cNvSpPr>
            <a:spLocks noGrp="1"/>
          </p:cNvSpPr>
          <p:nvPr>
            <p:ph type="sldNum" sz="quarter" idx="5"/>
          </p:nvPr>
        </p:nvSpPr>
        <p:spPr/>
        <p:txBody>
          <a:bodyPr/>
          <a:lstStyle/>
          <a:p>
            <a:fld id="{3112FAF2-3750-4368-A102-F23BC10C8F55}" type="slidenum">
              <a:rPr lang="en-US" smtClean="0"/>
              <a:t>20</a:t>
            </a:fld>
            <a:endParaRPr lang="en-US"/>
          </a:p>
        </p:txBody>
      </p:sp>
    </p:spTree>
    <p:extLst>
      <p:ext uri="{BB962C8B-B14F-4D97-AF65-F5344CB8AC3E}">
        <p14:creationId xmlns:p14="http://schemas.microsoft.com/office/powerpoint/2010/main" val="2179572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all 6 MPI tasks ran on one node. However, keep in mind that MPI allows one to run across multiple nodes.</a:t>
            </a:r>
          </a:p>
        </p:txBody>
      </p:sp>
      <p:sp>
        <p:nvSpPr>
          <p:cNvPr id="4" name="Slide Number Placeholder 3"/>
          <p:cNvSpPr>
            <a:spLocks noGrp="1"/>
          </p:cNvSpPr>
          <p:nvPr>
            <p:ph type="sldNum" sz="quarter" idx="5"/>
          </p:nvPr>
        </p:nvSpPr>
        <p:spPr/>
        <p:txBody>
          <a:bodyPr/>
          <a:lstStyle/>
          <a:p>
            <a:fld id="{3112FAF2-3750-4368-A102-F23BC10C8F55}" type="slidenum">
              <a:rPr lang="en-US" smtClean="0"/>
              <a:t>21</a:t>
            </a:fld>
            <a:endParaRPr lang="en-US"/>
          </a:p>
        </p:txBody>
      </p:sp>
    </p:spTree>
    <p:extLst>
      <p:ext uri="{BB962C8B-B14F-4D97-AF65-F5344CB8AC3E}">
        <p14:creationId xmlns:p14="http://schemas.microsoft.com/office/powerpoint/2010/main" val="291134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a.out</a:t>
            </a:r>
            <a:r>
              <a:rPr lang="en-US" dirty="0"/>
              <a:t> is an MPI executable </a:t>
            </a:r>
          </a:p>
        </p:txBody>
      </p:sp>
      <p:sp>
        <p:nvSpPr>
          <p:cNvPr id="4" name="Slide Number Placeholder 3"/>
          <p:cNvSpPr>
            <a:spLocks noGrp="1"/>
          </p:cNvSpPr>
          <p:nvPr>
            <p:ph type="sldNum" sz="quarter" idx="5"/>
          </p:nvPr>
        </p:nvSpPr>
        <p:spPr/>
        <p:txBody>
          <a:bodyPr/>
          <a:lstStyle/>
          <a:p>
            <a:fld id="{3112FAF2-3750-4368-A102-F23BC10C8F55}" type="slidenum">
              <a:rPr lang="en-US" smtClean="0"/>
              <a:t>29</a:t>
            </a:fld>
            <a:endParaRPr lang="en-US"/>
          </a:p>
        </p:txBody>
      </p:sp>
    </p:spTree>
    <p:extLst>
      <p:ext uri="{BB962C8B-B14F-4D97-AF65-F5344CB8AC3E}">
        <p14:creationId xmlns:p14="http://schemas.microsoft.com/office/powerpoint/2010/main" val="30464889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9" name="Rectangle 18"/>
          <p:cNvSpPr/>
          <p:nvPr userDrawn="1"/>
        </p:nvSpPr>
        <p:spPr>
          <a:xfrm>
            <a:off x="-504" y="6285939"/>
            <a:ext cx="12192000" cy="544880"/>
          </a:xfrm>
          <a:prstGeom prst="rect">
            <a:avLst/>
          </a:prstGeom>
          <a:gradFill flip="none" rotWithShape="1">
            <a:gsLst>
              <a:gs pos="0">
                <a:srgbClr val="294861"/>
              </a:gs>
              <a:gs pos="46000">
                <a:schemeClr val="accent1">
                  <a:lumMod val="50000"/>
                </a:schemeClr>
              </a:gs>
              <a:gs pos="100000">
                <a:srgbClr val="4388B8"/>
              </a:gs>
            </a:gsLst>
            <a:lin ang="16200000" scaled="1"/>
            <a:tileRect/>
          </a:gra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a:latin typeface="Aria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 y="3574554"/>
            <a:ext cx="12190993" cy="2742973"/>
          </a:xfrm>
          <a:prstGeom prst="rect">
            <a:avLst/>
          </a:prstGeom>
        </p:spPr>
      </p:pic>
      <p:sp>
        <p:nvSpPr>
          <p:cNvPr id="10" name="Title 9"/>
          <p:cNvSpPr>
            <a:spLocks noGrp="1"/>
          </p:cNvSpPr>
          <p:nvPr>
            <p:ph type="title" hasCustomPrompt="1"/>
          </p:nvPr>
        </p:nvSpPr>
        <p:spPr>
          <a:xfrm>
            <a:off x="609600" y="565126"/>
            <a:ext cx="10972800" cy="1447576"/>
          </a:xfrm>
        </p:spPr>
        <p:txBody>
          <a:bodyPr anchor="b" anchorCtr="0"/>
          <a:lstStyle>
            <a:lvl1pPr>
              <a:lnSpc>
                <a:spcPts val="3800"/>
              </a:lnSpc>
              <a:defRPr sz="3600" b="1" i="0">
                <a:solidFill>
                  <a:schemeClr val="accent1">
                    <a:lumMod val="75000"/>
                  </a:schemeClr>
                </a:solidFill>
                <a:effectLst/>
                <a:latin typeface="Arial"/>
                <a:cs typeface="Arial"/>
              </a:defRPr>
            </a:lvl1pPr>
          </a:lstStyle>
          <a:p>
            <a:r>
              <a:rPr lang="en-US"/>
              <a:t>Click to edit </a:t>
            </a:r>
            <a:br>
              <a:rPr lang="en-US"/>
            </a:br>
            <a:r>
              <a:rPr lang="en-US"/>
              <a:t>Master title style</a:t>
            </a:r>
          </a:p>
        </p:txBody>
      </p:sp>
      <p:sp>
        <p:nvSpPr>
          <p:cNvPr id="12" name="Text Placeholder 11"/>
          <p:cNvSpPr>
            <a:spLocks noGrp="1"/>
          </p:cNvSpPr>
          <p:nvPr>
            <p:ph type="body" sz="quarter" idx="13"/>
          </p:nvPr>
        </p:nvSpPr>
        <p:spPr>
          <a:xfrm>
            <a:off x="609601" y="2024863"/>
            <a:ext cx="7505699" cy="369888"/>
          </a:xfrm>
        </p:spPr>
        <p:txBody>
          <a:bodyPr>
            <a:noAutofit/>
          </a:bodyPr>
          <a:lstStyle>
            <a:lvl1pPr>
              <a:lnSpc>
                <a:spcPts val="2200"/>
              </a:lnSpc>
              <a:buNone/>
              <a:defRPr sz="2000" b="0">
                <a:latin typeface="Arial"/>
                <a:cs typeface="Arial"/>
              </a:defRPr>
            </a:lvl1pPr>
            <a:lvl2pPr>
              <a:buNone/>
              <a:defRPr/>
            </a:lvl2pPr>
            <a:lvl3pPr>
              <a:buNone/>
              <a:defRPr/>
            </a:lvl3pPr>
            <a:lvl4pPr>
              <a:buNone/>
              <a:defRPr/>
            </a:lvl4pPr>
            <a:lvl5pPr>
              <a:buNone/>
              <a:defRPr/>
            </a:lvl5pPr>
          </a:lstStyle>
          <a:p>
            <a:pPr lvl="0"/>
            <a:r>
              <a:rPr lang="en-US"/>
              <a:t>Edit Master text styles</a:t>
            </a:r>
          </a:p>
        </p:txBody>
      </p:sp>
      <p:sp>
        <p:nvSpPr>
          <p:cNvPr id="3" name="Text Placeholder 2"/>
          <p:cNvSpPr>
            <a:spLocks noGrp="1"/>
          </p:cNvSpPr>
          <p:nvPr>
            <p:ph type="body" sz="quarter" idx="14" hasCustomPrompt="1"/>
          </p:nvPr>
        </p:nvSpPr>
        <p:spPr>
          <a:xfrm>
            <a:off x="6096001" y="3096715"/>
            <a:ext cx="6096000" cy="477838"/>
          </a:xfrm>
        </p:spPr>
        <p:txBody>
          <a:bodyPr rIns="182880" anchor="b" anchorCtr="0">
            <a:noAutofit/>
          </a:bodyPr>
          <a:lstStyle>
            <a:lvl1pPr marL="57150" indent="0" algn="r">
              <a:spcBef>
                <a:spcPts val="0"/>
              </a:spcBef>
              <a:buNone/>
              <a:defRPr sz="16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a:t>Authors Name</a:t>
            </a:r>
          </a:p>
          <a:p>
            <a:pPr lvl="0"/>
            <a:r>
              <a:rPr lang="en-US"/>
              <a:t>Title</a:t>
            </a:r>
          </a:p>
        </p:txBody>
      </p:sp>
      <p:sp>
        <p:nvSpPr>
          <p:cNvPr id="14" name="TextBox 13"/>
          <p:cNvSpPr txBox="1"/>
          <p:nvPr userDrawn="1"/>
        </p:nvSpPr>
        <p:spPr>
          <a:xfrm>
            <a:off x="91180" y="6416000"/>
            <a:ext cx="6004819" cy="435504"/>
          </a:xfrm>
          <a:prstGeom prst="rect">
            <a:avLst/>
          </a:prstGeom>
          <a:noFill/>
          <a:effectLst/>
        </p:spPr>
        <p:txBody>
          <a:bodyPr wrap="square" rtlCol="0">
            <a:spAutoFit/>
          </a:bodyPr>
          <a:lstStyle/>
          <a:p>
            <a:pPr marL="0" algn="l" defTabSz="457200" rtl="0" eaLnBrk="1" latinLnBrk="0" hangingPunct="1">
              <a:lnSpc>
                <a:spcPct val="90000"/>
              </a:lnSpc>
              <a:spcAft>
                <a:spcPts val="300"/>
              </a:spcAft>
            </a:pPr>
            <a:endParaRPr lang="en-US" sz="800" kern="1200" dirty="0">
              <a:solidFill>
                <a:schemeClr val="bg1"/>
              </a:solidFill>
              <a:effectLst/>
              <a:latin typeface="Arial"/>
              <a:ea typeface="+mn-ea"/>
              <a:cs typeface="Arial"/>
            </a:endParaRPr>
          </a:p>
          <a:p>
            <a:pPr marL="0" algn="l" defTabSz="457200" rtl="0" eaLnBrk="1" latinLnBrk="0" hangingPunct="1">
              <a:lnSpc>
                <a:spcPct val="90000"/>
              </a:lnSpc>
              <a:spcAft>
                <a:spcPts val="600"/>
              </a:spcAft>
            </a:pPr>
            <a:r>
              <a:rPr lang="en-US" sz="700" kern="1200" dirty="0">
                <a:solidFill>
                  <a:schemeClr val="bg1"/>
                </a:solidFill>
                <a:effectLst/>
                <a:latin typeface="Arial"/>
                <a:ea typeface="+mn-ea"/>
                <a:cs typeface="Arial"/>
              </a:rPr>
              <a:t>This work was performed under the auspices of the</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U.S. Department of Energy by Lawrence Livermore National Laboratory under contract DE-AC52-07NA27344.</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Lawrence Livermore National Security, LLC</a:t>
            </a:r>
          </a:p>
        </p:txBody>
      </p:sp>
      <p:pic>
        <p:nvPicPr>
          <p:cNvPr id="18" name="Picture 17" descr="LLNL_Logo_WHT-LRG.png"/>
          <p:cNvPicPr>
            <a:picLocks noChangeAspect="1"/>
          </p:cNvPicPr>
          <p:nvPr userDrawn="1"/>
        </p:nvPicPr>
        <p:blipFill>
          <a:blip r:embed="rId3"/>
          <a:stretch>
            <a:fillRect/>
          </a:stretch>
        </p:blipFill>
        <p:spPr>
          <a:xfrm>
            <a:off x="9276082" y="6446832"/>
            <a:ext cx="2486941" cy="314676"/>
          </a:xfrm>
          <a:prstGeom prst="rect">
            <a:avLst/>
          </a:prstGeom>
        </p:spPr>
      </p:pic>
      <p:sp>
        <p:nvSpPr>
          <p:cNvPr id="20" name="Rectangle 19"/>
          <p:cNvSpPr/>
          <p:nvPr userDrawn="1"/>
        </p:nvSpPr>
        <p:spPr>
          <a:xfrm>
            <a:off x="0" y="0"/>
            <a:ext cx="12192000" cy="112889"/>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a:latin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noChangeAspect="1"/>
          </p:cNvPicPr>
          <p:nvPr userDrawn="1"/>
        </p:nvPicPr>
        <p:blipFill>
          <a:blip r:embed="rId2"/>
          <a:stretch>
            <a:fillRect/>
          </a:stretch>
        </p:blipFill>
        <p:spPr>
          <a:xfrm>
            <a:off x="962469" y="5437487"/>
            <a:ext cx="4803331" cy="607768"/>
          </a:xfrm>
          <a:prstGeom prst="rect">
            <a:avLst/>
          </a:prstGeom>
        </p:spPr>
      </p:pic>
    </p:spTree>
    <p:extLst>
      <p:ext uri="{BB962C8B-B14F-4D97-AF65-F5344CB8AC3E}">
        <p14:creationId xmlns:p14="http://schemas.microsoft.com/office/powerpoint/2010/main" val="3127189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69545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06C87A2-4C8F-4383-8836-250921067D8B}"/>
              </a:ext>
            </a:extLst>
          </p:cNvPr>
          <p:cNvSpPr>
            <a:spLocks noGrp="1"/>
          </p:cNvSpPr>
          <p:nvPr>
            <p:ph type="sldNum" sz="quarter" idx="12"/>
          </p:nvPr>
        </p:nvSpPr>
        <p:spPr/>
        <p:txBody>
          <a:bodyPr/>
          <a:lstStyle/>
          <a:p>
            <a:endParaRPr lang="en-US"/>
          </a:p>
        </p:txBody>
      </p:sp>
      <p:sp>
        <p:nvSpPr>
          <p:cNvPr id="10" name="Content Placeholder 2">
            <a:extLst>
              <a:ext uri="{FF2B5EF4-FFF2-40B4-BE49-F238E27FC236}">
                <a16:creationId xmlns:a16="http://schemas.microsoft.com/office/drawing/2014/main" id="{7E8C9C09-68A9-49A2-83E3-4C839A5123DE}"/>
              </a:ext>
            </a:extLst>
          </p:cNvPr>
          <p:cNvSpPr>
            <a:spLocks noGrp="1"/>
          </p:cNvSpPr>
          <p:nvPr>
            <p:ph sz="half" idx="13"/>
          </p:nvPr>
        </p:nvSpPr>
        <p:spPr>
          <a:xfrm>
            <a:off x="838200" y="1385992"/>
            <a:ext cx="5181600" cy="484141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29685741-BCB8-45FB-A0BE-1FA61B961A1D}"/>
              </a:ext>
            </a:extLst>
          </p:cNvPr>
          <p:cNvSpPr>
            <a:spLocks noGrp="1"/>
          </p:cNvSpPr>
          <p:nvPr>
            <p:ph sz="half" idx="2"/>
          </p:nvPr>
        </p:nvSpPr>
        <p:spPr>
          <a:xfrm>
            <a:off x="6172200" y="1385992"/>
            <a:ext cx="5181600" cy="484141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a:extLst>
              <a:ext uri="{FF2B5EF4-FFF2-40B4-BE49-F238E27FC236}">
                <a16:creationId xmlns:a16="http://schemas.microsoft.com/office/drawing/2014/main" id="{05F30BA3-587A-4239-8AA5-106391B9ACD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10911" y="6478719"/>
            <a:ext cx="1271891" cy="294840"/>
          </a:xfrm>
          <a:prstGeom prst="rect">
            <a:avLst/>
          </a:prstGeom>
        </p:spPr>
      </p:pic>
      <p:sp>
        <p:nvSpPr>
          <p:cNvPr id="4" name="Title 3">
            <a:extLst>
              <a:ext uri="{FF2B5EF4-FFF2-40B4-BE49-F238E27FC236}">
                <a16:creationId xmlns:a16="http://schemas.microsoft.com/office/drawing/2014/main" id="{2B71470D-1FDA-DB43-A211-1982E52195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5247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A72E7-B5A2-BA42-BF1D-FD52ACFF501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72355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7CF3-75CB-4801-9149-E3050C603E18}"/>
              </a:ext>
            </a:extLst>
          </p:cNvPr>
          <p:cNvSpPr>
            <a:spLocks noGrp="1"/>
          </p:cNvSpPr>
          <p:nvPr>
            <p:ph type="title"/>
          </p:nvPr>
        </p:nvSpPr>
        <p:spPr>
          <a:xfrm>
            <a:off x="838200" y="517691"/>
            <a:ext cx="10515600" cy="556099"/>
          </a:xfrm>
        </p:spPr>
        <p:txBody>
          <a:bodyP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F71CCE7-FCAD-45F0-AD54-DDE43B0B9305}"/>
              </a:ext>
            </a:extLst>
          </p:cNvPr>
          <p:cNvSpPr>
            <a:spLocks noGrp="1"/>
          </p:cNvSpPr>
          <p:nvPr>
            <p:ph idx="1"/>
          </p:nvPr>
        </p:nvSpPr>
        <p:spPr>
          <a:xfrm>
            <a:off x="838200" y="1231244"/>
            <a:ext cx="10515600" cy="48414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06C87A2-4C8F-4383-8836-250921067D8B}"/>
              </a:ext>
            </a:extLst>
          </p:cNvPr>
          <p:cNvSpPr>
            <a:spLocks noGrp="1"/>
          </p:cNvSpPr>
          <p:nvPr>
            <p:ph type="sldNum" sz="quarter" idx="12"/>
          </p:nvPr>
        </p:nvSpPr>
        <p:spPr/>
        <p:txBody>
          <a:bodyPr/>
          <a:lstStyle/>
          <a:p>
            <a:endParaRPr lang="en-US"/>
          </a:p>
        </p:txBody>
      </p:sp>
      <p:pic>
        <p:nvPicPr>
          <p:cNvPr id="10" name="Picture 9">
            <a:extLst>
              <a:ext uri="{FF2B5EF4-FFF2-40B4-BE49-F238E27FC236}">
                <a16:creationId xmlns:a16="http://schemas.microsoft.com/office/drawing/2014/main" id="{848B0D11-6A68-47AB-89B9-51FD621460B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6709" y="6464686"/>
            <a:ext cx="1271891" cy="294840"/>
          </a:xfrm>
          <a:prstGeom prst="rect">
            <a:avLst/>
          </a:prstGeom>
        </p:spPr>
      </p:pic>
    </p:spTree>
    <p:extLst>
      <p:ext uri="{BB962C8B-B14F-4D97-AF65-F5344CB8AC3E}">
        <p14:creationId xmlns:p14="http://schemas.microsoft.com/office/powerpoint/2010/main" val="2625188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flip="none" rotWithShape="1">
          <a:gsLst>
            <a:gs pos="0">
              <a:schemeClr val="bg1"/>
            </a:gs>
            <a:gs pos="100000">
              <a:srgbClr val="959595"/>
            </a:gs>
            <a:gs pos="12000">
              <a:schemeClr val="bg1"/>
            </a:gs>
            <a:gs pos="20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10972800" cy="1066800"/>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11684000" y="6660273"/>
            <a:ext cx="508000" cy="228600"/>
          </a:xfrm>
          <a:prstGeom prst="rect">
            <a:avLst/>
          </a:prstGeom>
        </p:spPr>
        <p:txBody>
          <a:bodyPr/>
          <a:lstStyle/>
          <a:p>
            <a:fld id="{AB88A6C8-59D7-4462-A495-42E1DF11019D}"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305177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2" y="152401"/>
            <a:ext cx="9859433" cy="809625"/>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288220"/>
            <a:ext cx="10972800" cy="483795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199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le with left-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lvl1pPr>
              <a:lnSpc>
                <a:spcPct val="100000"/>
              </a:lnSpc>
              <a:defRPr>
                <a:effectLst/>
              </a:defRPr>
            </a:lvl1pPr>
          </a:lstStyle>
          <a:p>
            <a:r>
              <a:rPr lang="en-US"/>
              <a:t>Click to edit Master title style</a:t>
            </a:r>
          </a:p>
        </p:txBody>
      </p:sp>
      <p:sp>
        <p:nvSpPr>
          <p:cNvPr id="4" name="Content Placeholder 2"/>
          <p:cNvSpPr>
            <a:spLocks noGrp="1"/>
          </p:cNvSpPr>
          <p:nvPr>
            <p:ph idx="1"/>
          </p:nvPr>
        </p:nvSpPr>
        <p:spPr>
          <a:xfrm>
            <a:off x="609600" y="1566864"/>
            <a:ext cx="5291328" cy="4751357"/>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578011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p>
        </p:txBody>
      </p:sp>
      <p:sp>
        <p:nvSpPr>
          <p:cNvPr id="3" name="TextBox 2">
            <a:extLst>
              <a:ext uri="{FF2B5EF4-FFF2-40B4-BE49-F238E27FC236}">
                <a16:creationId xmlns:a16="http://schemas.microsoft.com/office/drawing/2014/main" id="{4BA2BEB1-B72D-434E-8AFE-49C116E65069}"/>
              </a:ext>
            </a:extLst>
          </p:cNvPr>
          <p:cNvSpPr txBox="1"/>
          <p:nvPr userDrawn="1"/>
        </p:nvSpPr>
        <p:spPr>
          <a:xfrm>
            <a:off x="3160643" y="6637865"/>
            <a:ext cx="2335696" cy="369332"/>
          </a:xfrm>
          <a:prstGeom prst="rect">
            <a:avLst/>
          </a:prstGeom>
          <a:noFill/>
        </p:spPr>
        <p:txBody>
          <a:bodyPr wrap="square" rtlCol="0">
            <a:spAutoFit/>
          </a:bodyPr>
          <a:lstStyle/>
          <a:p>
            <a:r>
              <a:rPr lang="en-US" dirty="0"/>
              <a:t>LLNL-PRES-821771</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43EB2-CA53-459B-A6D3-0AD22BC347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51EA39-191E-44DA-8410-E7BFDEF043A7}"/>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FA1519-D052-4F57-834C-9F4D35D3213F}"/>
              </a:ext>
            </a:extLst>
          </p:cNvPr>
          <p:cNvSpPr>
            <a:spLocks noGrp="1"/>
          </p:cNvSpPr>
          <p:nvPr>
            <p:ph type="dt" sz="half" idx="10"/>
          </p:nvPr>
        </p:nvSpPr>
        <p:spPr/>
        <p:txBody>
          <a:bodyPr/>
          <a:lstStyle/>
          <a:p>
            <a:fld id="{0DB8D7E3-9E72-4719-BEE0-049F5C03E591}" type="datetimeFigureOut">
              <a:rPr lang="en-US" smtClean="0"/>
              <a:t>9/4/22</a:t>
            </a:fld>
            <a:endParaRPr lang="en-US"/>
          </a:p>
        </p:txBody>
      </p:sp>
      <p:sp>
        <p:nvSpPr>
          <p:cNvPr id="5" name="Footer Placeholder 4">
            <a:extLst>
              <a:ext uri="{FF2B5EF4-FFF2-40B4-BE49-F238E27FC236}">
                <a16:creationId xmlns:a16="http://schemas.microsoft.com/office/drawing/2014/main" id="{3365F8F1-E9C6-4CEB-B310-878C6F3208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77776-23DF-4A85-ACB0-90D9D1D0F7B1}"/>
              </a:ext>
            </a:extLst>
          </p:cNvPr>
          <p:cNvSpPr>
            <a:spLocks noGrp="1"/>
          </p:cNvSpPr>
          <p:nvPr>
            <p:ph type="sldNum" sz="quarter" idx="12"/>
          </p:nvPr>
        </p:nvSpPr>
        <p:spPr/>
        <p:txBody>
          <a:bodyPr/>
          <a:lstStyle/>
          <a:p>
            <a:fld id="{D159AFCE-DE5A-4670-B240-44C50C6BB1D4}" type="slidenum">
              <a:rPr lang="en-US" smtClean="0"/>
              <a:t>‹#›</a:t>
            </a:fld>
            <a:endParaRPr lang="en-US"/>
          </a:p>
        </p:txBody>
      </p:sp>
    </p:spTree>
    <p:extLst>
      <p:ext uri="{BB962C8B-B14F-4D97-AF65-F5344CB8AC3E}">
        <p14:creationId xmlns:p14="http://schemas.microsoft.com/office/powerpoint/2010/main" val="14071427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11446767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1_Single Image Title">
    <p:spTree>
      <p:nvGrpSpPr>
        <p:cNvPr id="1" name=""/>
        <p:cNvGrpSpPr/>
        <p:nvPr/>
      </p:nvGrpSpPr>
      <p:grpSpPr>
        <a:xfrm>
          <a:off x="0" y="0"/>
          <a:ext cx="0" cy="0"/>
          <a:chOff x="0" y="0"/>
          <a:chExt cx="0" cy="0"/>
        </a:xfrm>
      </p:grpSpPr>
      <p:sp>
        <p:nvSpPr>
          <p:cNvPr id="4" name="Rectangle 3"/>
          <p:cNvSpPr/>
          <p:nvPr userDrawn="1"/>
        </p:nvSpPr>
        <p:spPr>
          <a:xfrm>
            <a:off x="0" y="4352929"/>
            <a:ext cx="12192000" cy="2505075"/>
          </a:xfrm>
          <a:prstGeom prst="rect">
            <a:avLst/>
          </a:prstGeom>
          <a:solidFill>
            <a:srgbClr val="579F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endParaRPr lang="en-US" sz="1400">
              <a:solidFill>
                <a:srgbClr val="FFFFFF"/>
              </a:solidFill>
            </a:endParaRPr>
          </a:p>
        </p:txBody>
      </p:sp>
      <p:sp>
        <p:nvSpPr>
          <p:cNvPr id="6" name="Rectangle 5"/>
          <p:cNvSpPr/>
          <p:nvPr userDrawn="1"/>
        </p:nvSpPr>
        <p:spPr>
          <a:xfrm>
            <a:off x="0" y="0"/>
            <a:ext cx="12192000" cy="1085851"/>
          </a:xfrm>
          <a:prstGeom prst="rect">
            <a:avLst/>
          </a:prstGeom>
          <a:gradFill flip="none" rotWithShape="1">
            <a:gsLst>
              <a:gs pos="0">
                <a:srgbClr val="214171"/>
              </a:gs>
              <a:gs pos="100000">
                <a:srgbClr val="0070C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endParaRPr lang="en-US" sz="1400">
              <a:solidFill>
                <a:srgbClr val="FFFFFF"/>
              </a:solidFill>
            </a:endParaRPr>
          </a:p>
        </p:txBody>
      </p:sp>
      <p:pic>
        <p:nvPicPr>
          <p:cNvPr id="7" name="Picture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59501" y="277813"/>
            <a:ext cx="5683251"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0898" name="Rectangle 2"/>
          <p:cNvSpPr>
            <a:spLocks noGrp="1" noChangeArrowheads="1"/>
          </p:cNvSpPr>
          <p:nvPr>
            <p:ph type="ctrTitle"/>
          </p:nvPr>
        </p:nvSpPr>
        <p:spPr>
          <a:xfrm>
            <a:off x="806452" y="4467229"/>
            <a:ext cx="10496549" cy="868363"/>
          </a:xfrm>
          <a:effectLst/>
        </p:spPr>
        <p:txBody>
          <a:bodyPr/>
          <a:lstStyle>
            <a:lvl1pPr>
              <a:lnSpc>
                <a:spcPct val="95000"/>
              </a:lnSpc>
              <a:defRPr sz="2100" b="1" i="0">
                <a:solidFill>
                  <a:schemeClr val="bg1"/>
                </a:solidFill>
                <a:effectLst>
                  <a:outerShdw blurRad="38100" dist="38100" dir="2700000" algn="tl">
                    <a:srgbClr val="000000">
                      <a:alpha val="43137"/>
                    </a:srgbClr>
                  </a:outerShdw>
                </a:effectLst>
                <a:latin typeface="+mn-lt"/>
              </a:defRPr>
            </a:lvl1pPr>
          </a:lstStyle>
          <a:p>
            <a:endParaRPr lang="en-US"/>
          </a:p>
        </p:txBody>
      </p:sp>
      <p:sp>
        <p:nvSpPr>
          <p:cNvPr id="80899" name="Rectangle 3"/>
          <p:cNvSpPr>
            <a:spLocks noGrp="1" noChangeArrowheads="1"/>
          </p:cNvSpPr>
          <p:nvPr>
            <p:ph type="subTitle" idx="1"/>
          </p:nvPr>
        </p:nvSpPr>
        <p:spPr>
          <a:xfrm>
            <a:off x="806454" y="5425283"/>
            <a:ext cx="7844367" cy="870744"/>
          </a:xfrm>
        </p:spPr>
        <p:txBody>
          <a:bodyPr/>
          <a:lstStyle>
            <a:lvl1pPr marL="0" indent="0">
              <a:lnSpc>
                <a:spcPct val="100000"/>
              </a:lnSpc>
              <a:buFontTx/>
              <a:buNone/>
              <a:defRPr sz="1200">
                <a:solidFill>
                  <a:schemeClr val="bg1"/>
                </a:solidFill>
                <a:effectLst>
                  <a:outerShdw blurRad="38100" dist="38100" dir="2700000" algn="tl">
                    <a:srgbClr val="000000">
                      <a:alpha val="43137"/>
                    </a:srgbClr>
                  </a:outerShdw>
                </a:effectLst>
              </a:defRPr>
            </a:lvl1pPr>
          </a:lstStyle>
          <a:p>
            <a:r>
              <a:rPr lang="en-US"/>
              <a:t>Click to edit Master subtitle style</a:t>
            </a:r>
          </a:p>
        </p:txBody>
      </p:sp>
      <p:sp>
        <p:nvSpPr>
          <p:cNvPr id="10" name="TextBox 36"/>
          <p:cNvSpPr txBox="1">
            <a:spLocks noChangeArrowheads="1"/>
          </p:cNvSpPr>
          <p:nvPr userDrawn="1"/>
        </p:nvSpPr>
        <p:spPr bwMode="auto">
          <a:xfrm>
            <a:off x="1231900" y="6387840"/>
            <a:ext cx="10871200" cy="302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6100">
                <a:solidFill>
                  <a:schemeClr val="tx1"/>
                </a:solidFill>
                <a:latin typeface="Arial" charset="0"/>
                <a:ea typeface="MS PGothic" pitchFamily="34" charset="-128"/>
              </a:defRPr>
            </a:lvl1pPr>
            <a:lvl2pPr marL="742950" indent="-285750" eaLnBrk="0" hangingPunct="0">
              <a:defRPr sz="6100">
                <a:solidFill>
                  <a:schemeClr val="tx1"/>
                </a:solidFill>
                <a:latin typeface="Arial" charset="0"/>
                <a:ea typeface="MS PGothic" pitchFamily="34" charset="-128"/>
              </a:defRPr>
            </a:lvl2pPr>
            <a:lvl3pPr marL="1143000" indent="-228600" eaLnBrk="0" hangingPunct="0">
              <a:defRPr sz="6100">
                <a:solidFill>
                  <a:schemeClr val="tx1"/>
                </a:solidFill>
                <a:latin typeface="Arial" charset="0"/>
                <a:ea typeface="MS PGothic" pitchFamily="34" charset="-128"/>
              </a:defRPr>
            </a:lvl3pPr>
            <a:lvl4pPr marL="1600200" indent="-228600" eaLnBrk="0" hangingPunct="0">
              <a:defRPr sz="6100">
                <a:solidFill>
                  <a:schemeClr val="tx1"/>
                </a:solidFill>
                <a:latin typeface="Arial" charset="0"/>
                <a:ea typeface="MS PGothic" pitchFamily="34" charset="-128"/>
              </a:defRPr>
            </a:lvl4pPr>
            <a:lvl5pPr marL="2057400" indent="-228600" eaLnBrk="0" hangingPunct="0">
              <a:defRPr sz="6100">
                <a:solidFill>
                  <a:schemeClr val="tx1"/>
                </a:solidFill>
                <a:latin typeface="Arial" charset="0"/>
                <a:ea typeface="MS PGothic" pitchFamily="34" charset="-128"/>
              </a:defRPr>
            </a:lvl5pPr>
            <a:lvl6pPr marL="2514600" indent="-228600" eaLnBrk="0" fontAlgn="base" hangingPunct="0">
              <a:spcBef>
                <a:spcPct val="0"/>
              </a:spcBef>
              <a:spcAft>
                <a:spcPct val="0"/>
              </a:spcAft>
              <a:defRPr sz="6100">
                <a:solidFill>
                  <a:schemeClr val="tx1"/>
                </a:solidFill>
                <a:latin typeface="Arial" charset="0"/>
                <a:ea typeface="MS PGothic" pitchFamily="34" charset="-128"/>
              </a:defRPr>
            </a:lvl6pPr>
            <a:lvl7pPr marL="2971800" indent="-228600" eaLnBrk="0" fontAlgn="base" hangingPunct="0">
              <a:spcBef>
                <a:spcPct val="0"/>
              </a:spcBef>
              <a:spcAft>
                <a:spcPct val="0"/>
              </a:spcAft>
              <a:defRPr sz="6100">
                <a:solidFill>
                  <a:schemeClr val="tx1"/>
                </a:solidFill>
                <a:latin typeface="Arial" charset="0"/>
                <a:ea typeface="MS PGothic" pitchFamily="34" charset="-128"/>
              </a:defRPr>
            </a:lvl7pPr>
            <a:lvl8pPr marL="3429000" indent="-228600" eaLnBrk="0" fontAlgn="base" hangingPunct="0">
              <a:spcBef>
                <a:spcPct val="0"/>
              </a:spcBef>
              <a:spcAft>
                <a:spcPct val="0"/>
              </a:spcAft>
              <a:defRPr sz="6100">
                <a:solidFill>
                  <a:schemeClr val="tx1"/>
                </a:solidFill>
                <a:latin typeface="Arial" charset="0"/>
                <a:ea typeface="MS PGothic" pitchFamily="34" charset="-128"/>
              </a:defRPr>
            </a:lvl8pPr>
            <a:lvl9pPr marL="3886200" indent="-228600" eaLnBrk="0" fontAlgn="base" hangingPunct="0">
              <a:spcBef>
                <a:spcPct val="0"/>
              </a:spcBef>
              <a:spcAft>
                <a:spcPct val="0"/>
              </a:spcAft>
              <a:defRPr sz="6100">
                <a:solidFill>
                  <a:schemeClr val="tx1"/>
                </a:solidFill>
                <a:latin typeface="Arial" charset="0"/>
                <a:ea typeface="MS PGothic" pitchFamily="34" charset="-128"/>
              </a:defRPr>
            </a:lvl9pPr>
          </a:lstStyle>
          <a:p>
            <a:pPr algn="r" defTabSz="914377" eaLnBrk="1" hangingPunct="1">
              <a:defRPr/>
            </a:pPr>
            <a:r>
              <a:rPr lang="en-US" sz="600">
                <a:solidFill>
                  <a:srgbClr val="214171"/>
                </a:solidFill>
              </a:rPr>
              <a:t>DEPARTMENT OF HEALTH AND HUMAN SERVICES • National Institutes of Health • National Cancer Institute</a:t>
            </a:r>
          </a:p>
          <a:p>
            <a:pPr algn="r" defTabSz="914377" eaLnBrk="1" hangingPunct="1">
              <a:spcBef>
                <a:spcPts val="225"/>
              </a:spcBef>
            </a:pPr>
            <a:r>
              <a:rPr lang="en-US" sz="600">
                <a:solidFill>
                  <a:srgbClr val="214171"/>
                </a:solidFill>
              </a:rPr>
              <a:t>The Frederick National Laboratory is a Federally Funded Research and Development Center operated by </a:t>
            </a:r>
            <a:r>
              <a:rPr lang="en-US" sz="600" err="1">
                <a:solidFill>
                  <a:srgbClr val="214171"/>
                </a:solidFill>
              </a:rPr>
              <a:t>Leidos</a:t>
            </a:r>
            <a:r>
              <a:rPr lang="en-US" sz="600">
                <a:solidFill>
                  <a:srgbClr val="214171"/>
                </a:solidFill>
              </a:rPr>
              <a:t> Biomedical Research, Inc., for the National Cancer Institute</a:t>
            </a:r>
            <a:endParaRPr lang="en-US" sz="700">
              <a:solidFill>
                <a:srgbClr val="214171"/>
              </a:solidFill>
            </a:endParaRPr>
          </a:p>
        </p:txBody>
      </p:sp>
      <p:pic>
        <p:nvPicPr>
          <p:cNvPr id="8199" name="Picture 7"/>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23942"/>
            <a:ext cx="12192000" cy="33623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w/ FN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spcBef>
                <a:spcPts val="751"/>
              </a:spcBef>
              <a:buClr>
                <a:srgbClr val="579FDB"/>
              </a:buClr>
              <a:defRPr sz="1500"/>
            </a:lvl1pPr>
            <a:lvl2pPr>
              <a:spcBef>
                <a:spcPts val="751"/>
              </a:spcBef>
              <a:buClr>
                <a:srgbClr val="579FDB"/>
              </a:buClr>
              <a:defRPr sz="1400"/>
            </a:lvl2pPr>
            <a:lvl3pPr>
              <a:spcBef>
                <a:spcPts val="751"/>
              </a:spcBef>
              <a:buClr>
                <a:srgbClr val="579FDB"/>
              </a:buClr>
              <a:defRPr sz="1400"/>
            </a:lvl3pPr>
            <a:lvl4pPr>
              <a:spcBef>
                <a:spcPts val="751"/>
              </a:spcBef>
              <a:defRPr sz="1400"/>
            </a:lvl4pPr>
            <a:lvl5pPr>
              <a:spcBef>
                <a:spcPts val="900"/>
              </a:spcBef>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5"/>
          <p:cNvSpPr>
            <a:spLocks noGrp="1"/>
          </p:cNvSpPr>
          <p:nvPr>
            <p:ph type="sldNum" sz="quarter" idx="4"/>
          </p:nvPr>
        </p:nvSpPr>
        <p:spPr>
          <a:xfrm>
            <a:off x="8737600" y="6356354"/>
            <a:ext cx="2844800" cy="365125"/>
          </a:xfrm>
          <a:prstGeom prst="rect">
            <a:avLst/>
          </a:prstGeom>
        </p:spPr>
        <p:txBody>
          <a:bodyPr/>
          <a:lstStyle>
            <a:lvl1pPr algn="r">
              <a:defRPr sz="900">
                <a:solidFill>
                  <a:schemeClr val="bg1">
                    <a:lumMod val="65000"/>
                  </a:schemeClr>
                </a:solidFill>
              </a:defRPr>
            </a:lvl1pPr>
          </a:lstStyle>
          <a:p>
            <a:pPr defTabSz="914377"/>
            <a:fld id="{0A090F8D-2E91-45E8-9D37-A3B45C7194D7}" type="slidenum">
              <a:rPr lang="en-US" smtClean="0">
                <a:solidFill>
                  <a:srgbClr val="FFFFFF">
                    <a:lumMod val="65000"/>
                  </a:srgbClr>
                </a:solidFill>
              </a:rPr>
              <a:pPr defTabSz="914377"/>
              <a:t>‹#›</a:t>
            </a:fld>
            <a:endParaRPr lang="en-US">
              <a:solidFill>
                <a:srgbClr val="FFFFFF">
                  <a:lumMod val="65000"/>
                </a:srgbClr>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vert="horz" wrap="square" lIns="91440" tIns="45720" rIns="91440" bIns="45720" numCol="1" anchor="ctr" anchorCtr="0" compatLnSpc="1">
            <a:prstTxWarp prst="textNoShape">
              <a:avLst/>
            </a:prstTxWarp>
          </a:bodyPr>
          <a:lstStyle>
            <a:lvl1pPr>
              <a:defRPr lang="en-US" sz="3700">
                <a:latin typeface="Avenir Light"/>
                <a:cs typeface="Avenir Light"/>
              </a:defRPr>
            </a:lvl1pPr>
          </a:lstStyle>
          <a:p>
            <a:pPr lvl="0"/>
            <a:r>
              <a:rPr lang="en-US"/>
              <a:t>Click to edit Master title style</a:t>
            </a:r>
          </a:p>
        </p:txBody>
      </p:sp>
      <p:sp>
        <p:nvSpPr>
          <p:cNvPr id="4" name="Slide Number Placeholder 5"/>
          <p:cNvSpPr>
            <a:spLocks noGrp="1"/>
          </p:cNvSpPr>
          <p:nvPr>
            <p:ph type="sldNum" sz="quarter" idx="4"/>
          </p:nvPr>
        </p:nvSpPr>
        <p:spPr>
          <a:xfrm>
            <a:off x="8737600" y="6356354"/>
            <a:ext cx="2844800" cy="365125"/>
          </a:xfrm>
          <a:prstGeom prst="rect">
            <a:avLst/>
          </a:prstGeom>
        </p:spPr>
        <p:txBody>
          <a:bodyPr/>
          <a:lstStyle>
            <a:lvl1pPr algn="r">
              <a:defRPr sz="900">
                <a:solidFill>
                  <a:schemeClr val="bg1">
                    <a:lumMod val="65000"/>
                  </a:schemeClr>
                </a:solidFill>
              </a:defRPr>
            </a:lvl1pPr>
          </a:lstStyle>
          <a:p>
            <a:pPr defTabSz="914377"/>
            <a:fld id="{0A090F8D-2E91-45E8-9D37-A3B45C7194D7}" type="slidenum">
              <a:rPr lang="en-US" smtClean="0">
                <a:solidFill>
                  <a:srgbClr val="FFFFFF">
                    <a:lumMod val="65000"/>
                  </a:srgbClr>
                </a:solidFill>
              </a:rPr>
              <a:pPr defTabSz="914377"/>
              <a:t>‹#›</a:t>
            </a:fld>
            <a:endParaRPr lang="en-US">
              <a:solidFill>
                <a:srgbClr val="FFFFFF">
                  <a:lumMod val="65000"/>
                </a:srgbClr>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4" name="Rectangle 3"/>
          <p:cNvSpPr/>
          <p:nvPr userDrawn="1"/>
        </p:nvSpPr>
        <p:spPr>
          <a:xfrm>
            <a:off x="3" y="3724275"/>
            <a:ext cx="11595100" cy="5715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endParaRPr lang="en-US" sz="1400">
              <a:solidFill>
                <a:srgbClr val="FFFFFF"/>
              </a:solidFill>
            </a:endParaRPr>
          </a:p>
        </p:txBody>
      </p:sp>
      <p:sp>
        <p:nvSpPr>
          <p:cNvPr id="2" name="Title 1"/>
          <p:cNvSpPr>
            <a:spLocks noGrp="1"/>
          </p:cNvSpPr>
          <p:nvPr>
            <p:ph type="title"/>
          </p:nvPr>
        </p:nvSpPr>
        <p:spPr>
          <a:xfrm>
            <a:off x="963084" y="3911604"/>
            <a:ext cx="10363200" cy="1362075"/>
          </a:xfrm>
        </p:spPr>
        <p:txBody>
          <a:bodyPr anchor="t"/>
          <a:lstStyle>
            <a:lvl1pPr algn="l">
              <a:defRPr sz="1200" b="0" i="0" cap="none" baseline="0">
                <a:solidFill>
                  <a:schemeClr val="tx1"/>
                </a:solidFill>
                <a:effectLst/>
              </a:defRPr>
            </a:lvl1pPr>
          </a:lstStyle>
          <a:p>
            <a:r>
              <a:rPr lang="en-US"/>
              <a:t>Click to edit Master title style</a:t>
            </a:r>
          </a:p>
        </p:txBody>
      </p:sp>
      <p:sp>
        <p:nvSpPr>
          <p:cNvPr id="3" name="Text Placeholder 2"/>
          <p:cNvSpPr>
            <a:spLocks noGrp="1"/>
          </p:cNvSpPr>
          <p:nvPr>
            <p:ph type="body" idx="1"/>
          </p:nvPr>
        </p:nvSpPr>
        <p:spPr>
          <a:xfrm>
            <a:off x="963084" y="2144717"/>
            <a:ext cx="10363200" cy="1500187"/>
          </a:xfrm>
        </p:spPr>
        <p:txBody>
          <a:bodyPr anchor="b"/>
          <a:lstStyle>
            <a:lvl1pPr marL="0" indent="0">
              <a:buNone/>
              <a:defRPr sz="1800" b="1" i="0">
                <a:solidFill>
                  <a:srgbClr val="0070C0"/>
                </a:solidFill>
              </a:defRPr>
            </a:lvl1pPr>
            <a:lvl2pPr marL="342891" indent="0">
              <a:buNone/>
              <a:defRPr sz="1400"/>
            </a:lvl2pPr>
            <a:lvl3pPr marL="685783" indent="0">
              <a:buNone/>
              <a:defRPr sz="1200"/>
            </a:lvl3pPr>
            <a:lvl4pPr marL="1028674" indent="0">
              <a:buNone/>
              <a:defRPr sz="1100"/>
            </a:lvl4pPr>
            <a:lvl5pPr marL="1371566" indent="0">
              <a:buNone/>
              <a:defRPr sz="1100"/>
            </a:lvl5pPr>
            <a:lvl6pPr marL="1714457" indent="0">
              <a:buNone/>
              <a:defRPr sz="1100"/>
            </a:lvl6pPr>
            <a:lvl7pPr marL="2057349" indent="0">
              <a:buNone/>
              <a:defRPr sz="1100"/>
            </a:lvl7pPr>
            <a:lvl8pPr marL="2400240" indent="0">
              <a:buNone/>
              <a:defRPr sz="1100"/>
            </a:lvl8pPr>
            <a:lvl9pPr marL="2743131" indent="0">
              <a:buNone/>
              <a:defRPr sz="1100"/>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noChangeAspect="1"/>
          </p:cNvPicPr>
          <p:nvPr userDrawn="1"/>
        </p:nvPicPr>
        <p:blipFill>
          <a:blip r:embed="rId2"/>
          <a:stretch>
            <a:fillRect/>
          </a:stretch>
        </p:blipFill>
        <p:spPr>
          <a:xfrm>
            <a:off x="962469" y="5437487"/>
            <a:ext cx="4803331" cy="607768"/>
          </a:xfrm>
          <a:prstGeom prst="rect">
            <a:avLst/>
          </a:prstGeom>
        </p:spPr>
      </p:pic>
    </p:spTree>
    <p:extLst>
      <p:ext uri="{BB962C8B-B14F-4D97-AF65-F5344CB8AC3E}">
        <p14:creationId xmlns:p14="http://schemas.microsoft.com/office/powerpoint/2010/main" val="1274460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5" name="Title Placeholder 1"/>
          <p:cNvSpPr>
            <a:spLocks noGrp="1"/>
          </p:cNvSpPr>
          <p:nvPr>
            <p:ph type="title"/>
          </p:nvPr>
        </p:nvSpPr>
        <p:spPr>
          <a:xfrm>
            <a:off x="609600" y="219508"/>
            <a:ext cx="1097280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p>
        </p:txBody>
      </p:sp>
      <p:sp>
        <p:nvSpPr>
          <p:cNvPr id="4" name="Content Placeholder 2"/>
          <p:cNvSpPr>
            <a:spLocks noGrp="1"/>
          </p:cNvSpPr>
          <p:nvPr>
            <p:ph idx="1"/>
          </p:nvPr>
        </p:nvSpPr>
        <p:spPr>
          <a:xfrm>
            <a:off x="6301619"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08312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Content Placeholder 2"/>
          <p:cNvSpPr>
            <a:spLocks noGrp="1"/>
          </p:cNvSpPr>
          <p:nvPr>
            <p:ph idx="10"/>
          </p:nvPr>
        </p:nvSpPr>
        <p:spPr>
          <a:xfrm>
            <a:off x="6291532"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29412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Full Image with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Click icon to add picture</a:t>
            </a:r>
          </a:p>
        </p:txBody>
      </p:sp>
      <p:sp>
        <p:nvSpPr>
          <p:cNvPr id="6" name="Title 5"/>
          <p:cNvSpPr>
            <a:spLocks noGrp="1"/>
          </p:cNvSpPr>
          <p:nvPr>
            <p:ph type="title"/>
          </p:nvPr>
        </p:nvSpPr>
        <p:spPr>
          <a:xfrm>
            <a:off x="1" y="1"/>
            <a:ext cx="12191999" cy="1228907"/>
          </a:xfrm>
          <a:solidFill>
            <a:schemeClr val="bg1"/>
          </a:solidFill>
          <a:effectLst/>
        </p:spPr>
        <p:txBody>
          <a:bodyPr vert="horz" lIns="457200" rIns="45720" rtlCol="0" anchor="ctr" anchorCtr="0">
            <a:normAutofit/>
            <a:scene3d>
              <a:camera prst="orthographicFront"/>
              <a:lightRig rig="threePt" dir="t">
                <a:rot lat="0" lon="0" rev="4800000"/>
              </a:lightRig>
            </a:scene3d>
            <a:sp3d prstMaterial="matte"/>
          </a:bodyPr>
          <a:lstStyle>
            <a:lvl1pPr marL="233363" indent="0" algn="l" rtl="0" eaLnBrk="1" latinLnBrk="0" hangingPunct="1">
              <a:lnSpc>
                <a:spcPct val="90000"/>
              </a:lnSpc>
              <a:spcBef>
                <a:spcPct val="0"/>
              </a:spcBef>
              <a:buNone/>
              <a:defRPr kumimoji="0" lang="en-US" sz="3200" b="1" kern="1200" dirty="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Click icon to add picture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4.png"/><Relationship Id="rId4" Type="http://schemas.openxmlformats.org/officeDocument/2006/relationships/slideLayout" Target="../slideLayouts/slideLayout18.xml"/><Relationship Id="rId9"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slideLayout" Target="../slideLayouts/slideLayout24.xml"/><Relationship Id="rId7"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image" Target="../media/image8.tif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0" y="6355080"/>
            <a:ext cx="12192000" cy="50292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a:latin typeface="Arial"/>
            </a:endParaRPr>
          </a:p>
        </p:txBody>
      </p:sp>
      <p:sp>
        <p:nvSpPr>
          <p:cNvPr id="2" name="Title Placeholder 1"/>
          <p:cNvSpPr>
            <a:spLocks noGrp="1"/>
          </p:cNvSpPr>
          <p:nvPr>
            <p:ph type="title"/>
          </p:nvPr>
        </p:nvSpPr>
        <p:spPr>
          <a:xfrm>
            <a:off x="609600" y="220136"/>
            <a:ext cx="10972800" cy="1005840"/>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p>
        </p:txBody>
      </p:sp>
      <p:sp>
        <p:nvSpPr>
          <p:cNvPr id="3" name="Text Placeholder 2"/>
          <p:cNvSpPr>
            <a:spLocks noGrp="1"/>
          </p:cNvSpPr>
          <p:nvPr>
            <p:ph type="body" idx="1"/>
          </p:nvPr>
        </p:nvSpPr>
        <p:spPr>
          <a:xfrm>
            <a:off x="609600" y="1441524"/>
            <a:ext cx="10972800" cy="4906889"/>
          </a:xfrm>
          <a:prstGeom prst="rect">
            <a:avLst/>
          </a:prstGeom>
        </p:spPr>
        <p:txBody>
          <a:bodyPr vert="horz" lIns="0" tIns="0" rIns="0" bIns="0" rtlCol="0">
            <a:normAutofit/>
          </a:body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Rectangle 9"/>
          <p:cNvSpPr/>
          <p:nvPr/>
        </p:nvSpPr>
        <p:spPr bwMode="invGray">
          <a:xfrm>
            <a:off x="1" y="635508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latin typeface="Arial"/>
            </a:endParaRPr>
          </a:p>
        </p:txBody>
      </p:sp>
      <p:sp>
        <p:nvSpPr>
          <p:cNvPr id="19" name="Slide Number Placeholder 7"/>
          <p:cNvSpPr txBox="1">
            <a:spLocks/>
          </p:cNvSpPr>
          <p:nvPr/>
        </p:nvSpPr>
        <p:spPr>
          <a:xfrm>
            <a:off x="11768165" y="6403253"/>
            <a:ext cx="423836" cy="454747"/>
          </a:xfrm>
          <a:prstGeom prst="rect">
            <a:avLst/>
          </a:prstGeom>
        </p:spPr>
        <p:txBody>
          <a:bodyPr rIns="45720" anchor="ctr" anchorCtr="0"/>
          <a:lstStyle/>
          <a:p>
            <a:pPr marL="0" marR="0" lvl="0" indent="0" algn="r" defTabSz="457200" rtl="0" eaLnBrk="1" fontAlgn="auto" latinLnBrk="0" hangingPunct="1">
              <a:lnSpc>
                <a:spcPct val="100000"/>
              </a:lnSpc>
              <a:spcBef>
                <a:spcPts val="0"/>
              </a:spcBef>
              <a:spcAft>
                <a:spcPts val="0"/>
              </a:spcAft>
              <a:buClrTx/>
              <a:buSzTx/>
              <a:buFontTx/>
              <a:buNone/>
              <a:tabLst/>
              <a:defRPr/>
            </a:pPr>
            <a:fld id="{EAD690BD-BADF-4FBD-97E7-557E707EBBB2}" type="slidenum">
              <a:rPr kumimoji="0" lang="en-US" sz="1000" b="0" i="0" u="none" strike="noStrike" kern="1200" cap="none" spc="0" normalizeH="0" baseline="0" noProof="0" smtClean="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endParaRPr>
          </a:p>
        </p:txBody>
      </p:sp>
      <p:cxnSp>
        <p:nvCxnSpPr>
          <p:cNvPr id="5" name="Straight Connector 4"/>
          <p:cNvCxnSpPr/>
          <p:nvPr/>
        </p:nvCxnSpPr>
        <p:spPr>
          <a:xfrm>
            <a:off x="-8078" y="1267155"/>
            <a:ext cx="12200079" cy="0"/>
          </a:xfrm>
          <a:prstGeom prst="line">
            <a:avLst/>
          </a:prstGeom>
          <a:ln w="381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7" name="Picture 16" descr="lab_icon_text_no_background_rgb.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3527" y="6449072"/>
            <a:ext cx="3642388" cy="278643"/>
          </a:xfrm>
          <a:prstGeom prst="rect">
            <a:avLst/>
          </a:prstGeom>
        </p:spPr>
      </p:pic>
      <p:sp>
        <p:nvSpPr>
          <p:cNvPr id="4" name="Rectangle 3">
            <a:extLst>
              <a:ext uri="{FF2B5EF4-FFF2-40B4-BE49-F238E27FC236}">
                <a16:creationId xmlns:a16="http://schemas.microsoft.com/office/drawing/2014/main" id="{CC2E0736-7824-AA4A-9D3B-7770A2AC326D}"/>
              </a:ext>
            </a:extLst>
          </p:cNvPr>
          <p:cNvSpPr/>
          <p:nvPr userDrawn="1"/>
        </p:nvSpPr>
        <p:spPr>
          <a:xfrm>
            <a:off x="5459929" y="3244334"/>
            <a:ext cx="954107" cy="369332"/>
          </a:xfrm>
          <a:prstGeom prst="rect">
            <a:avLst/>
          </a:prstGeom>
        </p:spPr>
        <p:txBody>
          <a:bodyPr wrap="none">
            <a:spAutoFit/>
          </a:bodyPr>
          <a:lstStyle/>
          <a:p>
            <a:r>
              <a:rPr lang="en-US" sz="1800" kern="1200">
                <a:solidFill>
                  <a:schemeClr val="bg1"/>
                </a:solidFill>
                <a:effectLst/>
                <a:latin typeface="+mn-lt"/>
                <a:ea typeface="+mn-ea"/>
                <a:cs typeface="Arial"/>
              </a:rPr>
              <a:t>764149</a:t>
            </a:r>
            <a:endParaRPr lang="en-US"/>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5" r:id="rId4"/>
    <p:sldLayoutId id="2147483722" r:id="rId5"/>
    <p:sldLayoutId id="2147483721" r:id="rId6"/>
    <p:sldLayoutId id="2147483717" r:id="rId7"/>
    <p:sldLayoutId id="2147483718" r:id="rId8"/>
    <p:sldLayoutId id="2147483719" r:id="rId9"/>
    <p:sldLayoutId id="2147483723" r:id="rId10"/>
    <p:sldLayoutId id="2147483725" r:id="rId11"/>
    <p:sldLayoutId id="2147483727" r:id="rId12"/>
    <p:sldLayoutId id="2147483729" r:id="rId13"/>
    <p:sldLayoutId id="2147483728" r:id="rId14"/>
  </p:sldLayoutIdLst>
  <p:hf hdr="0" ftr="0" dt="0"/>
  <p:txStyles>
    <p:title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p:titleStyle>
    <p:body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86000">
              <a:schemeClr val="bg1">
                <a:lumMod val="85000"/>
              </a:schemeClr>
            </a:gs>
            <a:gs pos="16000">
              <a:schemeClr val="bg1"/>
            </a:gs>
            <a:gs pos="38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4" name="Rectangle 23"/>
          <p:cNvSpPr/>
          <p:nvPr userDrawn="1"/>
        </p:nvSpPr>
        <p:spPr>
          <a:xfrm>
            <a:off x="0" y="3040203"/>
            <a:ext cx="12192000" cy="3817799"/>
          </a:xfrm>
          <a:prstGeom prst="rect">
            <a:avLst/>
          </a:prstGeom>
          <a:solidFill>
            <a:srgbClr val="254061"/>
          </a:solidFill>
          <a:ln>
            <a:noFill/>
          </a:ln>
          <a:effectLst/>
        </p:spPr>
        <p:style>
          <a:lnRef idx="1">
            <a:schemeClr val="accent1"/>
          </a:lnRef>
          <a:fillRef idx="3">
            <a:schemeClr val="accent1"/>
          </a:fillRef>
          <a:effectRef idx="2">
            <a:schemeClr val="accent1"/>
          </a:effectRef>
          <a:fontRef idx="minor">
            <a:schemeClr val="lt1"/>
          </a:fontRef>
        </p:style>
        <p:txBody>
          <a:bodyPr lIns="121920" tIns="60960" rIns="121920" bIns="60960" rtlCol="0" anchor="ctr"/>
          <a:lstStyle/>
          <a:p>
            <a:pPr algn="ctr" defTabSz="544245"/>
            <a:endParaRPr lang="en-US" sz="2200">
              <a:solidFill>
                <a:prstClr val="white"/>
              </a:solidFill>
              <a:latin typeface="Open Sans"/>
            </a:endParaRPr>
          </a:p>
        </p:txBody>
      </p:sp>
      <p:sp>
        <p:nvSpPr>
          <p:cNvPr id="21" name="TextBox 20"/>
          <p:cNvSpPr txBox="1"/>
          <p:nvPr userDrawn="1"/>
        </p:nvSpPr>
        <p:spPr>
          <a:xfrm>
            <a:off x="171410" y="5740190"/>
            <a:ext cx="4303084" cy="815608"/>
          </a:xfrm>
          <a:prstGeom prst="rect">
            <a:avLst/>
          </a:prstGeom>
          <a:noFill/>
          <a:effectLst/>
        </p:spPr>
        <p:txBody>
          <a:bodyPr wrap="square" lIns="121920" tIns="60960" rIns="121920" bIns="60960" rtlCol="0">
            <a:spAutoFit/>
          </a:bodyPr>
          <a:lstStyle/>
          <a:p>
            <a:r>
              <a:rPr lang="en-US" sz="900" b="0" i="0" kern="1200">
                <a:solidFill>
                  <a:schemeClr val="bg1"/>
                </a:solidFill>
                <a:effectLst/>
                <a:latin typeface="Avenir Light" charset="0"/>
                <a:ea typeface="Avenir Light" charset="0"/>
                <a:cs typeface="Avenir Light" charset="0"/>
              </a:rPr>
              <a:t>This work was performed under the auspices of the U.S. Department of Energy by Argonne National Laboratory under Contract DE-AC02-06-CH11357, Lawrence Livermore National Laboratory under Contract DE-AC52-07NA27344, Los Alamos National Laboratory under Contract DE-AC5206NA25396, and Oak Ridge National Laboratory under Contract DE-AC05-00OR22725.</a:t>
            </a:r>
          </a:p>
        </p:txBody>
      </p:sp>
      <p:pic>
        <p:nvPicPr>
          <p:cNvPr id="23" name="Picture 2"/>
          <p:cNvPicPr>
            <a:picLocks noChangeAspect="1" noChangeArrowheads="1"/>
          </p:cNvPicPr>
          <p:nvPr userDrawn="1"/>
        </p:nvPicPr>
        <p:blipFill>
          <a:blip r:embed="rId9" cstate="print"/>
          <a:srcRect/>
          <a:stretch>
            <a:fillRect/>
          </a:stretch>
        </p:blipFill>
        <p:spPr bwMode="auto">
          <a:xfrm>
            <a:off x="4922033" y="3040203"/>
            <a:ext cx="7269968" cy="3817799"/>
          </a:xfrm>
          <a:prstGeom prst="rect">
            <a:avLst/>
          </a:prstGeom>
          <a:noFill/>
          <a:ln w="9525">
            <a:noFill/>
            <a:miter lim="800000"/>
            <a:headEnd/>
            <a:tailEnd/>
          </a:ln>
          <a:effectLst>
            <a:outerShdw blurRad="50800" dist="38100" dir="2700000" algn="tl" rotWithShape="0">
              <a:srgbClr val="000000">
                <a:alpha val="43000"/>
              </a:srgbClr>
            </a:outerShdw>
          </a:effectLst>
        </p:spPr>
      </p:pic>
      <p:pic>
        <p:nvPicPr>
          <p:cNvPr id="29" name="Picture 28" descr="LLNL_Logo_WHT-LRG.png"/>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494481" y="3337357"/>
            <a:ext cx="2598027" cy="438307"/>
          </a:xfrm>
          <a:prstGeom prst="rect">
            <a:avLst/>
          </a:prstGeom>
        </p:spPr>
      </p:pic>
    </p:spTree>
    <p:extLst>
      <p:ext uri="{BB962C8B-B14F-4D97-AF65-F5344CB8AC3E}">
        <p14:creationId xmlns:p14="http://schemas.microsoft.com/office/powerpoint/2010/main" val="1079039963"/>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7" r:id="rId5"/>
    <p:sldLayoutId id="2147483875" r:id="rId6"/>
    <p:sldLayoutId id="2147483877" r:id="rId7"/>
  </p:sldLayoutIdLst>
  <p:transition/>
  <p:txStyles>
    <p:titleStyle>
      <a:lvl1pPr algn="ctr" defTabSz="544245" rtl="0" eaLnBrk="1" latinLnBrk="0" hangingPunct="1">
        <a:spcBef>
          <a:spcPct val="0"/>
        </a:spcBef>
        <a:buNone/>
        <a:defRPr sz="5200" kern="1200">
          <a:solidFill>
            <a:schemeClr val="tx1"/>
          </a:solidFill>
          <a:latin typeface="+mj-lt"/>
          <a:ea typeface="+mj-ea"/>
          <a:cs typeface="+mj-cs"/>
        </a:defRPr>
      </a:lvl1pPr>
    </p:titleStyle>
    <p:bodyStyle>
      <a:lvl1pPr marL="408184" indent="-408184" algn="l" defTabSz="544245" rtl="0" eaLnBrk="1" latinLnBrk="0" hangingPunct="1">
        <a:spcBef>
          <a:spcPct val="20000"/>
        </a:spcBef>
        <a:buFont typeface="Arial"/>
        <a:buChar char="•"/>
        <a:defRPr sz="3800" kern="1200">
          <a:solidFill>
            <a:schemeClr val="tx1"/>
          </a:solidFill>
          <a:latin typeface="+mn-lt"/>
          <a:ea typeface="+mn-ea"/>
          <a:cs typeface="+mn-cs"/>
        </a:defRPr>
      </a:lvl1pPr>
      <a:lvl2pPr marL="884398" indent="-340153" algn="l" defTabSz="544245" rtl="0" eaLnBrk="1" latinLnBrk="0" hangingPunct="1">
        <a:spcBef>
          <a:spcPct val="20000"/>
        </a:spcBef>
        <a:buFont typeface="Arial"/>
        <a:buChar char="–"/>
        <a:defRPr sz="3300" kern="1200">
          <a:solidFill>
            <a:schemeClr val="tx1"/>
          </a:solidFill>
          <a:latin typeface="+mn-lt"/>
          <a:ea typeface="+mn-ea"/>
          <a:cs typeface="+mn-cs"/>
        </a:defRPr>
      </a:lvl2pPr>
      <a:lvl3pPr marL="1360613" indent="-272123" algn="l" defTabSz="544245" rtl="0" eaLnBrk="1" latinLnBrk="0" hangingPunct="1">
        <a:spcBef>
          <a:spcPct val="20000"/>
        </a:spcBef>
        <a:buFont typeface="Arial"/>
        <a:buChar char="•"/>
        <a:defRPr sz="2800" kern="1200">
          <a:solidFill>
            <a:schemeClr val="tx1"/>
          </a:solidFill>
          <a:latin typeface="+mn-lt"/>
          <a:ea typeface="+mn-ea"/>
          <a:cs typeface="+mn-cs"/>
        </a:defRPr>
      </a:lvl3pPr>
      <a:lvl4pPr marL="1904858" indent="-272123" algn="l" defTabSz="544245" rtl="0" eaLnBrk="1" latinLnBrk="0" hangingPunct="1">
        <a:spcBef>
          <a:spcPct val="20000"/>
        </a:spcBef>
        <a:buFont typeface="Arial"/>
        <a:buChar char="–"/>
        <a:defRPr sz="2400" kern="1200">
          <a:solidFill>
            <a:schemeClr val="tx1"/>
          </a:solidFill>
          <a:latin typeface="+mn-lt"/>
          <a:ea typeface="+mn-ea"/>
          <a:cs typeface="+mn-cs"/>
        </a:defRPr>
      </a:lvl4pPr>
      <a:lvl5pPr marL="2449103" indent="-272123" algn="l" defTabSz="544245" rtl="0" eaLnBrk="1" latinLnBrk="0" hangingPunct="1">
        <a:spcBef>
          <a:spcPct val="20000"/>
        </a:spcBef>
        <a:buFont typeface="Arial"/>
        <a:buChar char="»"/>
        <a:defRPr sz="2400" kern="1200">
          <a:solidFill>
            <a:schemeClr val="tx1"/>
          </a:solidFill>
          <a:latin typeface="+mn-lt"/>
          <a:ea typeface="+mn-ea"/>
          <a:cs typeface="+mn-cs"/>
        </a:defRPr>
      </a:lvl5pPr>
      <a:lvl6pPr marL="2993346" indent="-272123" algn="l" defTabSz="544245" rtl="0" eaLnBrk="1" latinLnBrk="0" hangingPunct="1">
        <a:spcBef>
          <a:spcPct val="20000"/>
        </a:spcBef>
        <a:buFont typeface="Arial"/>
        <a:buChar char="•"/>
        <a:defRPr sz="2400" kern="1200">
          <a:solidFill>
            <a:schemeClr val="tx1"/>
          </a:solidFill>
          <a:latin typeface="+mn-lt"/>
          <a:ea typeface="+mn-ea"/>
          <a:cs typeface="+mn-cs"/>
        </a:defRPr>
      </a:lvl6pPr>
      <a:lvl7pPr marL="3537592" indent="-272123" algn="l" defTabSz="544245" rtl="0" eaLnBrk="1" latinLnBrk="0" hangingPunct="1">
        <a:spcBef>
          <a:spcPct val="20000"/>
        </a:spcBef>
        <a:buFont typeface="Arial"/>
        <a:buChar char="•"/>
        <a:defRPr sz="2400" kern="1200">
          <a:solidFill>
            <a:schemeClr val="tx1"/>
          </a:solidFill>
          <a:latin typeface="+mn-lt"/>
          <a:ea typeface="+mn-ea"/>
          <a:cs typeface="+mn-cs"/>
        </a:defRPr>
      </a:lvl7pPr>
      <a:lvl8pPr marL="4081837" indent="-272123" algn="l" defTabSz="544245" rtl="0" eaLnBrk="1" latinLnBrk="0" hangingPunct="1">
        <a:spcBef>
          <a:spcPct val="20000"/>
        </a:spcBef>
        <a:buFont typeface="Arial"/>
        <a:buChar char="•"/>
        <a:defRPr sz="2400" kern="1200">
          <a:solidFill>
            <a:schemeClr val="tx1"/>
          </a:solidFill>
          <a:latin typeface="+mn-lt"/>
          <a:ea typeface="+mn-ea"/>
          <a:cs typeface="+mn-cs"/>
        </a:defRPr>
      </a:lvl8pPr>
      <a:lvl9pPr marL="4626082" indent="-272123" algn="l" defTabSz="544245"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4245" rtl="0" eaLnBrk="1" latinLnBrk="0" hangingPunct="1">
        <a:defRPr sz="2200" kern="1200">
          <a:solidFill>
            <a:schemeClr val="tx1"/>
          </a:solidFill>
          <a:latin typeface="+mn-lt"/>
          <a:ea typeface="+mn-ea"/>
          <a:cs typeface="+mn-cs"/>
        </a:defRPr>
      </a:lvl1pPr>
      <a:lvl2pPr marL="544245" algn="l" defTabSz="544245" rtl="0" eaLnBrk="1" latinLnBrk="0" hangingPunct="1">
        <a:defRPr sz="2200" kern="1200">
          <a:solidFill>
            <a:schemeClr val="tx1"/>
          </a:solidFill>
          <a:latin typeface="+mn-lt"/>
          <a:ea typeface="+mn-ea"/>
          <a:cs typeface="+mn-cs"/>
        </a:defRPr>
      </a:lvl2pPr>
      <a:lvl3pPr marL="1088490" algn="l" defTabSz="544245" rtl="0" eaLnBrk="1" latinLnBrk="0" hangingPunct="1">
        <a:defRPr sz="2200" kern="1200">
          <a:solidFill>
            <a:schemeClr val="tx1"/>
          </a:solidFill>
          <a:latin typeface="+mn-lt"/>
          <a:ea typeface="+mn-ea"/>
          <a:cs typeface="+mn-cs"/>
        </a:defRPr>
      </a:lvl3pPr>
      <a:lvl4pPr marL="1632735" algn="l" defTabSz="544245" rtl="0" eaLnBrk="1" latinLnBrk="0" hangingPunct="1">
        <a:defRPr sz="2200" kern="1200">
          <a:solidFill>
            <a:schemeClr val="tx1"/>
          </a:solidFill>
          <a:latin typeface="+mn-lt"/>
          <a:ea typeface="+mn-ea"/>
          <a:cs typeface="+mn-cs"/>
        </a:defRPr>
      </a:lvl4pPr>
      <a:lvl5pPr marL="2176980" algn="l" defTabSz="544245" rtl="0" eaLnBrk="1" latinLnBrk="0" hangingPunct="1">
        <a:defRPr sz="2200" kern="1200">
          <a:solidFill>
            <a:schemeClr val="tx1"/>
          </a:solidFill>
          <a:latin typeface="+mn-lt"/>
          <a:ea typeface="+mn-ea"/>
          <a:cs typeface="+mn-cs"/>
        </a:defRPr>
      </a:lvl5pPr>
      <a:lvl6pPr marL="2721224" algn="l" defTabSz="544245" rtl="0" eaLnBrk="1" latinLnBrk="0" hangingPunct="1">
        <a:defRPr sz="2200" kern="1200">
          <a:solidFill>
            <a:schemeClr val="tx1"/>
          </a:solidFill>
          <a:latin typeface="+mn-lt"/>
          <a:ea typeface="+mn-ea"/>
          <a:cs typeface="+mn-cs"/>
        </a:defRPr>
      </a:lvl6pPr>
      <a:lvl7pPr marL="3265469" algn="l" defTabSz="544245" rtl="0" eaLnBrk="1" latinLnBrk="0" hangingPunct="1">
        <a:defRPr sz="2200" kern="1200">
          <a:solidFill>
            <a:schemeClr val="tx1"/>
          </a:solidFill>
          <a:latin typeface="+mn-lt"/>
          <a:ea typeface="+mn-ea"/>
          <a:cs typeface="+mn-cs"/>
        </a:defRPr>
      </a:lvl7pPr>
      <a:lvl8pPr marL="3809714" algn="l" defTabSz="544245" rtl="0" eaLnBrk="1" latinLnBrk="0" hangingPunct="1">
        <a:defRPr sz="2200" kern="1200">
          <a:solidFill>
            <a:schemeClr val="tx1"/>
          </a:solidFill>
          <a:latin typeface="+mn-lt"/>
          <a:ea typeface="+mn-ea"/>
          <a:cs typeface="+mn-cs"/>
        </a:defRPr>
      </a:lvl8pPr>
      <a:lvl9pPr marL="4353959" algn="l" defTabSz="544245"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8">
            <a:extLst>
              <a:ext uri="{28A0092B-C50C-407E-A947-70E740481C1C}">
                <a14:useLocalDpi xmlns:a14="http://schemas.microsoft.com/office/drawing/2010/main" val="0"/>
              </a:ext>
            </a:extLst>
          </a:blip>
          <a:srcRect l="2015" t="169" r="31644" b="18908"/>
          <a:stretch/>
        </p:blipFill>
        <p:spPr>
          <a:xfrm>
            <a:off x="-1" y="2608"/>
            <a:ext cx="12192001" cy="1249019"/>
          </a:xfrm>
          <a:prstGeom prst="rect">
            <a:avLst/>
          </a:prstGeom>
        </p:spPr>
      </p:pic>
      <p:sp>
        <p:nvSpPr>
          <p:cNvPr id="1027" name="Rectangle 3"/>
          <p:cNvSpPr>
            <a:spLocks noGrp="1" noChangeArrowheads="1"/>
          </p:cNvSpPr>
          <p:nvPr>
            <p:ph type="body" idx="1"/>
          </p:nvPr>
        </p:nvSpPr>
        <p:spPr bwMode="auto">
          <a:xfrm>
            <a:off x="493188" y="1381125"/>
            <a:ext cx="10977033"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Rectangle 2"/>
          <p:cNvSpPr>
            <a:spLocks noGrp="1" noChangeArrowheads="1"/>
          </p:cNvSpPr>
          <p:nvPr>
            <p:ph type="title"/>
          </p:nvPr>
        </p:nvSpPr>
        <p:spPr bwMode="auto">
          <a:xfrm>
            <a:off x="226483" y="55617"/>
            <a:ext cx="1032722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pic>
        <p:nvPicPr>
          <p:cNvPr id="3" name="Picture 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966452" y="212589"/>
            <a:ext cx="812800" cy="829056"/>
          </a:xfrm>
          <a:prstGeom prst="rect">
            <a:avLst/>
          </a:prstGeom>
        </p:spPr>
      </p:pic>
    </p:spTree>
    <p:extLst>
      <p:ext uri="{BB962C8B-B14F-4D97-AF65-F5344CB8AC3E}">
        <p14:creationId xmlns:p14="http://schemas.microsoft.com/office/powerpoint/2010/main" val="1351156740"/>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61"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rtl="0" eaLnBrk="0" fontAlgn="base" hangingPunct="0">
        <a:lnSpc>
          <a:spcPct val="90000"/>
        </a:lnSpc>
        <a:spcBef>
          <a:spcPct val="0"/>
        </a:spcBef>
        <a:spcAft>
          <a:spcPct val="0"/>
        </a:spcAft>
        <a:tabLst>
          <a:tab pos="3300331" algn="l"/>
        </a:tabLst>
        <a:defRPr sz="3700" b="1" i="0">
          <a:solidFill>
            <a:schemeClr val="bg1"/>
          </a:solidFill>
          <a:effectLst>
            <a:outerShdw blurRad="38100" dist="38100" dir="2700000" algn="tl">
              <a:srgbClr val="000000">
                <a:alpha val="43137"/>
              </a:srgbClr>
            </a:outerShdw>
          </a:effectLst>
          <a:latin typeface="Avenir Light" charset="0"/>
          <a:ea typeface="Avenir Light" charset="0"/>
          <a:cs typeface="Avenir Light" charset="0"/>
        </a:defRPr>
      </a:lvl1pPr>
      <a:lvl2pPr algn="l" rtl="0" eaLnBrk="0" fontAlgn="base" hangingPunct="0">
        <a:lnSpc>
          <a:spcPct val="90000"/>
        </a:lnSpc>
        <a:spcBef>
          <a:spcPct val="0"/>
        </a:spcBef>
        <a:spcAft>
          <a:spcPct val="0"/>
        </a:spcAft>
        <a:tabLst>
          <a:tab pos="3300331" algn="l"/>
        </a:tabLst>
        <a:defRPr sz="2000" b="1">
          <a:solidFill>
            <a:schemeClr val="bg1"/>
          </a:solidFill>
          <a:latin typeface="Arial" pitchFamily="34" charset="0"/>
        </a:defRPr>
      </a:lvl2pPr>
      <a:lvl3pPr algn="l" rtl="0" eaLnBrk="0" fontAlgn="base" hangingPunct="0">
        <a:lnSpc>
          <a:spcPct val="90000"/>
        </a:lnSpc>
        <a:spcBef>
          <a:spcPct val="0"/>
        </a:spcBef>
        <a:spcAft>
          <a:spcPct val="0"/>
        </a:spcAft>
        <a:tabLst>
          <a:tab pos="3300331" algn="l"/>
        </a:tabLst>
        <a:defRPr sz="2000" b="1">
          <a:solidFill>
            <a:schemeClr val="bg1"/>
          </a:solidFill>
          <a:latin typeface="Arial" pitchFamily="34" charset="0"/>
        </a:defRPr>
      </a:lvl3pPr>
      <a:lvl4pPr algn="l" rtl="0" eaLnBrk="0" fontAlgn="base" hangingPunct="0">
        <a:lnSpc>
          <a:spcPct val="90000"/>
        </a:lnSpc>
        <a:spcBef>
          <a:spcPct val="0"/>
        </a:spcBef>
        <a:spcAft>
          <a:spcPct val="0"/>
        </a:spcAft>
        <a:tabLst>
          <a:tab pos="3300331" algn="l"/>
        </a:tabLst>
        <a:defRPr sz="2000" b="1">
          <a:solidFill>
            <a:schemeClr val="bg1"/>
          </a:solidFill>
          <a:latin typeface="Arial" pitchFamily="34" charset="0"/>
        </a:defRPr>
      </a:lvl4pPr>
      <a:lvl5pPr algn="l" rtl="0" eaLnBrk="0" fontAlgn="base" hangingPunct="0">
        <a:lnSpc>
          <a:spcPct val="90000"/>
        </a:lnSpc>
        <a:spcBef>
          <a:spcPct val="0"/>
        </a:spcBef>
        <a:spcAft>
          <a:spcPct val="0"/>
        </a:spcAft>
        <a:tabLst>
          <a:tab pos="3300331" algn="l"/>
        </a:tabLst>
        <a:defRPr sz="2000" b="1">
          <a:solidFill>
            <a:schemeClr val="bg1"/>
          </a:solidFill>
          <a:latin typeface="Arial" pitchFamily="34" charset="0"/>
        </a:defRPr>
      </a:lvl5pPr>
      <a:lvl6pPr marL="342891" algn="l" rtl="0" fontAlgn="base">
        <a:lnSpc>
          <a:spcPct val="90000"/>
        </a:lnSpc>
        <a:spcBef>
          <a:spcPct val="0"/>
        </a:spcBef>
        <a:spcAft>
          <a:spcPct val="0"/>
        </a:spcAft>
        <a:defRPr sz="2400" b="1" i="1">
          <a:solidFill>
            <a:srgbClr val="0C479D"/>
          </a:solidFill>
          <a:latin typeface="Arial" pitchFamily="34" charset="0"/>
        </a:defRPr>
      </a:lvl6pPr>
      <a:lvl7pPr marL="685783" algn="l" rtl="0" fontAlgn="base">
        <a:lnSpc>
          <a:spcPct val="90000"/>
        </a:lnSpc>
        <a:spcBef>
          <a:spcPct val="0"/>
        </a:spcBef>
        <a:spcAft>
          <a:spcPct val="0"/>
        </a:spcAft>
        <a:defRPr sz="2400" b="1" i="1">
          <a:solidFill>
            <a:srgbClr val="0C479D"/>
          </a:solidFill>
          <a:latin typeface="Arial" pitchFamily="34" charset="0"/>
        </a:defRPr>
      </a:lvl7pPr>
      <a:lvl8pPr marL="1028674" algn="l" rtl="0" fontAlgn="base">
        <a:lnSpc>
          <a:spcPct val="90000"/>
        </a:lnSpc>
        <a:spcBef>
          <a:spcPct val="0"/>
        </a:spcBef>
        <a:spcAft>
          <a:spcPct val="0"/>
        </a:spcAft>
        <a:defRPr sz="2400" b="1" i="1">
          <a:solidFill>
            <a:srgbClr val="0C479D"/>
          </a:solidFill>
          <a:latin typeface="Arial" pitchFamily="34" charset="0"/>
        </a:defRPr>
      </a:lvl8pPr>
      <a:lvl9pPr marL="1371566" algn="l" rtl="0" fontAlgn="base">
        <a:lnSpc>
          <a:spcPct val="90000"/>
        </a:lnSpc>
        <a:spcBef>
          <a:spcPct val="0"/>
        </a:spcBef>
        <a:spcAft>
          <a:spcPct val="0"/>
        </a:spcAft>
        <a:defRPr sz="2400" b="1" i="1">
          <a:solidFill>
            <a:srgbClr val="0C479D"/>
          </a:solidFill>
          <a:latin typeface="Arial" pitchFamily="34" charset="0"/>
        </a:defRPr>
      </a:lvl9pPr>
    </p:titleStyle>
    <p:bodyStyle>
      <a:lvl1pPr marL="215499" indent="-215499" algn="l" rtl="0" eaLnBrk="0" fontAlgn="base" hangingPunct="0">
        <a:lnSpc>
          <a:spcPct val="95000"/>
        </a:lnSpc>
        <a:spcBef>
          <a:spcPts val="751"/>
        </a:spcBef>
        <a:spcAft>
          <a:spcPct val="0"/>
        </a:spcAft>
        <a:buClr>
          <a:srgbClr val="579FDB"/>
        </a:buClr>
        <a:buChar char="•"/>
        <a:defRPr sz="1500" b="1">
          <a:solidFill>
            <a:schemeClr val="tx1"/>
          </a:solidFill>
          <a:latin typeface="+mn-lt"/>
          <a:ea typeface="+mn-ea"/>
          <a:cs typeface="+mn-cs"/>
        </a:defRPr>
      </a:lvl1pPr>
      <a:lvl2pPr marL="515528" indent="-214308" algn="l" rtl="0" eaLnBrk="0" fontAlgn="base" hangingPunct="0">
        <a:lnSpc>
          <a:spcPct val="95000"/>
        </a:lnSpc>
        <a:spcBef>
          <a:spcPts val="751"/>
        </a:spcBef>
        <a:spcAft>
          <a:spcPct val="0"/>
        </a:spcAft>
        <a:buClr>
          <a:srgbClr val="579FDB"/>
        </a:buClr>
        <a:buFont typeface="Arial" charset="0"/>
        <a:buChar char="–"/>
        <a:defRPr sz="1400">
          <a:solidFill>
            <a:schemeClr val="tx1"/>
          </a:solidFill>
          <a:latin typeface="+mn-lt"/>
        </a:defRPr>
      </a:lvl2pPr>
      <a:lvl3pPr marL="857229" indent="-171446" algn="l" rtl="0" eaLnBrk="0" fontAlgn="base" hangingPunct="0">
        <a:lnSpc>
          <a:spcPct val="95000"/>
        </a:lnSpc>
        <a:spcBef>
          <a:spcPts val="751"/>
        </a:spcBef>
        <a:spcAft>
          <a:spcPct val="0"/>
        </a:spcAft>
        <a:buClr>
          <a:srgbClr val="579FDB"/>
        </a:buClr>
        <a:buChar char="•"/>
        <a:defRPr sz="1400">
          <a:solidFill>
            <a:schemeClr val="tx1"/>
          </a:solidFill>
          <a:latin typeface="+mn-lt"/>
        </a:defRPr>
      </a:lvl3pPr>
      <a:lvl4pPr marL="1114397" indent="-171446" algn="l" rtl="0" eaLnBrk="0" fontAlgn="base" hangingPunct="0">
        <a:lnSpc>
          <a:spcPct val="95000"/>
        </a:lnSpc>
        <a:spcBef>
          <a:spcPts val="751"/>
        </a:spcBef>
        <a:spcAft>
          <a:spcPct val="0"/>
        </a:spcAft>
        <a:buClr>
          <a:srgbClr val="579FDB"/>
        </a:buClr>
        <a:buChar char="–"/>
        <a:defRPr sz="1400">
          <a:solidFill>
            <a:schemeClr val="tx1"/>
          </a:solidFill>
          <a:latin typeface="+mn-lt"/>
        </a:defRPr>
      </a:lvl4pPr>
      <a:lvl5pPr marL="1371566" indent="-171446" algn="l" rtl="0" eaLnBrk="0" fontAlgn="base" hangingPunct="0">
        <a:lnSpc>
          <a:spcPct val="95000"/>
        </a:lnSpc>
        <a:spcBef>
          <a:spcPct val="45000"/>
        </a:spcBef>
        <a:spcAft>
          <a:spcPct val="0"/>
        </a:spcAft>
        <a:buClr>
          <a:srgbClr val="C00000"/>
        </a:buClr>
        <a:buChar char="»"/>
        <a:defRPr sz="1500">
          <a:solidFill>
            <a:schemeClr val="tx1"/>
          </a:solidFill>
          <a:latin typeface="+mn-lt"/>
        </a:defRPr>
      </a:lvl5pPr>
      <a:lvl6pPr marL="1714457" indent="-171446" algn="l" rtl="0" fontAlgn="base">
        <a:lnSpc>
          <a:spcPct val="95000"/>
        </a:lnSpc>
        <a:spcBef>
          <a:spcPct val="45000"/>
        </a:spcBef>
        <a:spcAft>
          <a:spcPct val="0"/>
        </a:spcAft>
        <a:buClr>
          <a:srgbClr val="0C479D"/>
        </a:buClr>
        <a:buChar char="»"/>
        <a:defRPr sz="1500">
          <a:solidFill>
            <a:schemeClr val="tx1"/>
          </a:solidFill>
          <a:latin typeface="+mn-lt"/>
        </a:defRPr>
      </a:lvl6pPr>
      <a:lvl7pPr marL="2057349" indent="-171446" algn="l" rtl="0" fontAlgn="base">
        <a:lnSpc>
          <a:spcPct val="95000"/>
        </a:lnSpc>
        <a:spcBef>
          <a:spcPct val="45000"/>
        </a:spcBef>
        <a:spcAft>
          <a:spcPct val="0"/>
        </a:spcAft>
        <a:buClr>
          <a:srgbClr val="0C479D"/>
        </a:buClr>
        <a:buChar char="»"/>
        <a:defRPr sz="1500">
          <a:solidFill>
            <a:schemeClr val="tx1"/>
          </a:solidFill>
          <a:latin typeface="+mn-lt"/>
        </a:defRPr>
      </a:lvl7pPr>
      <a:lvl8pPr marL="2400240" indent="-171446" algn="l" rtl="0" fontAlgn="base">
        <a:lnSpc>
          <a:spcPct val="95000"/>
        </a:lnSpc>
        <a:spcBef>
          <a:spcPct val="45000"/>
        </a:spcBef>
        <a:spcAft>
          <a:spcPct val="0"/>
        </a:spcAft>
        <a:buClr>
          <a:srgbClr val="0C479D"/>
        </a:buClr>
        <a:buChar char="»"/>
        <a:defRPr sz="1500">
          <a:solidFill>
            <a:schemeClr val="tx1"/>
          </a:solidFill>
          <a:latin typeface="+mn-lt"/>
        </a:defRPr>
      </a:lvl8pPr>
      <a:lvl9pPr marL="2743131" indent="-171446" algn="l" rtl="0" fontAlgn="base">
        <a:lnSpc>
          <a:spcPct val="95000"/>
        </a:lnSpc>
        <a:spcBef>
          <a:spcPct val="45000"/>
        </a:spcBef>
        <a:spcAft>
          <a:spcPct val="0"/>
        </a:spcAft>
        <a:buClr>
          <a:srgbClr val="0C479D"/>
        </a:buClr>
        <a:buChar char="»"/>
        <a:defRPr sz="1500">
          <a:solidFill>
            <a:schemeClr val="tx1"/>
          </a:solidFill>
          <a:latin typeface="+mn-lt"/>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1"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4"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9"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1" algn="l" defTabSz="68578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hyperlink" Target="https://hpc-tutorials.llnl.gov/mpi/MPI_INIT.txt" TargetMode="Externa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hyperlink" Target="https://hpc-tutorials.llnl.gov/mpi/MPI_COMM_SIZE.txt" TargetMode="Externa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hyperlink" Target="https://hpc-tutorials.llnl.gov/mpi/MPI_COMM_RANK.txt" TargetMode="Externa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hyperlink" Target="https://hpc-tutorials.llnl.gov/mpi/MPI_FINALIZE.txt" TargetMode="Externa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3.jpeg"/><Relationship Id="rId5" Type="http://schemas.openxmlformats.org/officeDocument/2006/relationships/image" Target="../media/image22.tiff"/><Relationship Id="rId4" Type="http://schemas.openxmlformats.org/officeDocument/2006/relationships/image" Target="../media/image21.tiff"/><Relationship Id="rId9" Type="http://schemas.openxmlformats.org/officeDocument/2006/relationships/image" Target="../media/image26.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hyperlink" Target="https://hpc-tutorials.llnl.gov/mpi/" TargetMode="External"/><Relationship Id="rId7" Type="http://schemas.openxmlformats.org/officeDocument/2006/relationships/hyperlink" Target="https://mvapich.cse.ohio-state.edu/"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hyperlink" Target="https://www.mpich.org/" TargetMode="External"/><Relationship Id="rId5" Type="http://schemas.openxmlformats.org/officeDocument/2006/relationships/hyperlink" Target="http://www.mcs.anl.gov/research/projects/mpi/tutorial" TargetMode="External"/><Relationship Id="rId4" Type="http://schemas.openxmlformats.org/officeDocument/2006/relationships/hyperlink" Target="http://www.mpi-forum.org/doc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76105" y="484379"/>
            <a:ext cx="11595752" cy="705020"/>
          </a:xfrm>
          <a:prstGeom prst="rect">
            <a:avLst/>
          </a:prstGeom>
          <a:effectLst/>
        </p:spPr>
        <p:txBody>
          <a:bodyPr vert="horz" lIns="108852" tIns="54425" rIns="108852" bIns="54425" rtlCol="0" anchor="ctr">
            <a:noAutofit/>
          </a:bodyPr>
          <a:lstStyle>
            <a:lvl1pPr algn="ctr" defTabSz="653110" rtl="0" eaLnBrk="1" latinLnBrk="0" hangingPunct="1">
              <a:spcBef>
                <a:spcPct val="0"/>
              </a:spcBef>
              <a:buNone/>
              <a:defRPr sz="6300" kern="1200">
                <a:solidFill>
                  <a:schemeClr val="tx1"/>
                </a:solidFill>
                <a:latin typeface="+mj-lt"/>
                <a:ea typeface="+mj-ea"/>
                <a:cs typeface="+mj-cs"/>
              </a:defRPr>
            </a:lvl1pPr>
          </a:lstStyle>
          <a:p>
            <a:pPr algn="l"/>
            <a:r>
              <a:rPr lang="en-US" sz="3800" dirty="0">
                <a:solidFill>
                  <a:schemeClr val="accent5">
                    <a:lumMod val="50000"/>
                  </a:schemeClr>
                </a:solidFill>
                <a:latin typeface="Avenir Book" panose="02000503020000020003" pitchFamily="2" charset="0"/>
              </a:rPr>
              <a:t>Introduction to the Message Passing Interface - MPI</a:t>
            </a:r>
            <a:endParaRPr lang="en-US" sz="3800" spc="-133" dirty="0">
              <a:solidFill>
                <a:schemeClr val="accent5">
                  <a:lumMod val="50000"/>
                </a:schemeClr>
              </a:solidFill>
              <a:latin typeface="Avenir Book" panose="02000503020000020003" pitchFamily="2" charset="0"/>
              <a:ea typeface="Avenir Book" charset="0"/>
              <a:cs typeface="Avenir Book" charset="0"/>
            </a:endParaRPr>
          </a:p>
        </p:txBody>
      </p:sp>
      <p:sp>
        <p:nvSpPr>
          <p:cNvPr id="2" name="TextBox 1"/>
          <p:cNvSpPr txBox="1"/>
          <p:nvPr/>
        </p:nvSpPr>
        <p:spPr>
          <a:xfrm>
            <a:off x="437450" y="4176891"/>
            <a:ext cx="2595903" cy="353943"/>
          </a:xfrm>
          <a:prstGeom prst="rect">
            <a:avLst/>
          </a:prstGeom>
          <a:noFill/>
        </p:spPr>
        <p:txBody>
          <a:bodyPr wrap="none" lIns="76200" tIns="38100" rIns="76200" bIns="38100" rtlCol="0">
            <a:spAutoFit/>
          </a:bodyPr>
          <a:lstStyle/>
          <a:p>
            <a:pPr defTabSz="544245"/>
            <a:r>
              <a:rPr lang="en-US" dirty="0">
                <a:solidFill>
                  <a:prstClr val="white"/>
                </a:solidFill>
                <a:latin typeface="Avenir Book" charset="0"/>
                <a:ea typeface="Avenir Book" charset="0"/>
                <a:cs typeface="Avenir Book" charset="0"/>
              </a:rPr>
              <a:t>Tapia Conference  </a:t>
            </a:r>
            <a:r>
              <a:rPr lang="en-US" sz="1800" dirty="0">
                <a:solidFill>
                  <a:prstClr val="white"/>
                </a:solidFill>
                <a:latin typeface="Avenir Book" charset="0"/>
                <a:ea typeface="Avenir Book" charset="0"/>
                <a:cs typeface="Avenir Book" charset="0"/>
              </a:rPr>
              <a:t>2022</a:t>
            </a:r>
          </a:p>
        </p:txBody>
      </p:sp>
      <p:sp>
        <p:nvSpPr>
          <p:cNvPr id="4" name="TextBox 3"/>
          <p:cNvSpPr txBox="1"/>
          <p:nvPr/>
        </p:nvSpPr>
        <p:spPr>
          <a:xfrm>
            <a:off x="1195918" y="6455835"/>
            <a:ext cx="153953" cy="415498"/>
          </a:xfrm>
          <a:prstGeom prst="rect">
            <a:avLst/>
          </a:prstGeom>
          <a:noFill/>
        </p:spPr>
        <p:txBody>
          <a:bodyPr wrap="none" lIns="76200" tIns="38100" rIns="76200" bIns="38100" rtlCol="0">
            <a:spAutoFit/>
          </a:bodyPr>
          <a:lstStyle/>
          <a:p>
            <a:pPr defTabSz="544245"/>
            <a:endParaRPr lang="en-US" sz="2200">
              <a:solidFill>
                <a:prstClr val="black"/>
              </a:solidFill>
              <a:latin typeface="Avenir Book" charset="0"/>
              <a:ea typeface="Avenir Book" charset="0"/>
              <a:cs typeface="Avenir Book" charset="0"/>
            </a:endParaRPr>
          </a:p>
        </p:txBody>
      </p:sp>
      <p:sp>
        <p:nvSpPr>
          <p:cNvPr id="11" name="Text Placeholder 21"/>
          <p:cNvSpPr txBox="1">
            <a:spLocks/>
          </p:cNvSpPr>
          <p:nvPr/>
        </p:nvSpPr>
        <p:spPr>
          <a:xfrm>
            <a:off x="8482243" y="2006416"/>
            <a:ext cx="3488837" cy="869640"/>
          </a:xfrm>
          <a:prstGeom prst="rect">
            <a:avLst/>
          </a:prstGeom>
        </p:spPr>
        <p:txBody>
          <a:bodyPr lIns="76200" tIns="38100" rIns="76200" bIns="38100" anchor="t"/>
          <a:lstStyle>
            <a:lvl1pPr marL="489833" indent="-489833" algn="l" defTabSz="653110" rtl="0" eaLnBrk="1" latinLnBrk="0" hangingPunct="1">
              <a:spcBef>
                <a:spcPct val="20000"/>
              </a:spcBef>
              <a:buFont typeface="Arial"/>
              <a:buNone/>
              <a:defRPr sz="4600" i="1" kern="1200">
                <a:solidFill>
                  <a:schemeClr val="accent1">
                    <a:lumMod val="75000"/>
                  </a:schemeClr>
                </a:solidFill>
                <a:latin typeface="+mn-lt"/>
                <a:ea typeface="+mn-ea"/>
                <a:cs typeface="+mn-cs"/>
              </a:defRPr>
            </a:lvl1pPr>
            <a:lvl2pPr marL="1061304" indent="-408194" algn="l" defTabSz="653110" rtl="0" eaLnBrk="1" latinLnBrk="0" hangingPunct="1">
              <a:spcBef>
                <a:spcPct val="20000"/>
              </a:spcBef>
              <a:buFont typeface="Arial"/>
              <a:buChar char="–"/>
              <a:defRPr sz="4000" kern="1200">
                <a:solidFill>
                  <a:schemeClr val="tx1"/>
                </a:solidFill>
                <a:latin typeface="+mn-lt"/>
                <a:ea typeface="+mn-ea"/>
                <a:cs typeface="+mn-cs"/>
              </a:defRPr>
            </a:lvl2pPr>
            <a:lvl3pPr marL="1632776" indent="-326555" algn="l" defTabSz="653110" rtl="0" eaLnBrk="1" latinLnBrk="0" hangingPunct="1">
              <a:spcBef>
                <a:spcPct val="20000"/>
              </a:spcBef>
              <a:buFont typeface="Arial"/>
              <a:buChar char="•"/>
              <a:defRPr sz="3400" kern="1200">
                <a:solidFill>
                  <a:schemeClr val="tx1"/>
                </a:solidFill>
                <a:latin typeface="+mn-lt"/>
                <a:ea typeface="+mn-ea"/>
                <a:cs typeface="+mn-cs"/>
              </a:defRPr>
            </a:lvl3pPr>
            <a:lvl4pPr marL="2285886" indent="-326555" algn="l" defTabSz="653110" rtl="0" eaLnBrk="1" latinLnBrk="0" hangingPunct="1">
              <a:spcBef>
                <a:spcPct val="20000"/>
              </a:spcBef>
              <a:buFont typeface="Arial"/>
              <a:buChar char="–"/>
              <a:defRPr sz="2900" kern="1200">
                <a:solidFill>
                  <a:schemeClr val="tx1"/>
                </a:solidFill>
                <a:latin typeface="+mn-lt"/>
                <a:ea typeface="+mn-ea"/>
                <a:cs typeface="+mn-cs"/>
              </a:defRPr>
            </a:lvl4pPr>
            <a:lvl5pPr marL="2938996" indent="-326555" algn="l" defTabSz="653110" rtl="0" eaLnBrk="1" latinLnBrk="0" hangingPunct="1">
              <a:spcBef>
                <a:spcPct val="20000"/>
              </a:spcBef>
              <a:buFont typeface="Arial"/>
              <a:buChar char="»"/>
              <a:defRPr sz="2900" kern="1200">
                <a:solidFill>
                  <a:schemeClr val="tx1"/>
                </a:solidFill>
                <a:latin typeface="+mn-lt"/>
                <a:ea typeface="+mn-ea"/>
                <a:cs typeface="+mn-cs"/>
              </a:defRPr>
            </a:lvl5pPr>
            <a:lvl6pPr marL="3592106" indent="-326555" algn="l" defTabSz="653110" rtl="0" eaLnBrk="1" latinLnBrk="0" hangingPunct="1">
              <a:spcBef>
                <a:spcPct val="20000"/>
              </a:spcBef>
              <a:buFont typeface="Arial"/>
              <a:buChar char="•"/>
              <a:defRPr sz="2900" kern="1200">
                <a:solidFill>
                  <a:schemeClr val="tx1"/>
                </a:solidFill>
                <a:latin typeface="+mn-lt"/>
                <a:ea typeface="+mn-ea"/>
                <a:cs typeface="+mn-cs"/>
              </a:defRPr>
            </a:lvl6pPr>
            <a:lvl7pPr marL="4245216" indent="-326555" algn="l" defTabSz="653110" rtl="0" eaLnBrk="1" latinLnBrk="0" hangingPunct="1">
              <a:spcBef>
                <a:spcPct val="20000"/>
              </a:spcBef>
              <a:buFont typeface="Arial"/>
              <a:buChar char="•"/>
              <a:defRPr sz="2900" kern="1200">
                <a:solidFill>
                  <a:schemeClr val="tx1"/>
                </a:solidFill>
                <a:latin typeface="+mn-lt"/>
                <a:ea typeface="+mn-ea"/>
                <a:cs typeface="+mn-cs"/>
              </a:defRPr>
            </a:lvl7pPr>
            <a:lvl8pPr marL="4898327" indent="-326555" algn="l" defTabSz="653110" rtl="0" eaLnBrk="1" latinLnBrk="0" hangingPunct="1">
              <a:spcBef>
                <a:spcPct val="20000"/>
              </a:spcBef>
              <a:buFont typeface="Arial"/>
              <a:buChar char="•"/>
              <a:defRPr sz="2900" kern="1200">
                <a:solidFill>
                  <a:schemeClr val="tx1"/>
                </a:solidFill>
                <a:latin typeface="+mn-lt"/>
                <a:ea typeface="+mn-ea"/>
                <a:cs typeface="+mn-cs"/>
              </a:defRPr>
            </a:lvl8pPr>
            <a:lvl9pPr marL="5551437" indent="-326555" algn="l" defTabSz="653110" rtl="0" eaLnBrk="1" latinLnBrk="0" hangingPunct="1">
              <a:spcBef>
                <a:spcPct val="20000"/>
              </a:spcBef>
              <a:buFont typeface="Arial"/>
              <a:buChar char="•"/>
              <a:defRPr sz="2900" kern="1200">
                <a:solidFill>
                  <a:schemeClr val="tx1"/>
                </a:solidFill>
                <a:latin typeface="+mn-lt"/>
                <a:ea typeface="+mn-ea"/>
                <a:cs typeface="+mn-cs"/>
              </a:defRPr>
            </a:lvl9pPr>
          </a:lstStyle>
          <a:p>
            <a:pPr marL="0" indent="0" algn="r" defTabSz="609585">
              <a:spcBef>
                <a:spcPts val="400"/>
              </a:spcBef>
            </a:pPr>
            <a:r>
              <a:rPr lang="en-US" sz="2000" i="0" dirty="0">
                <a:solidFill>
                  <a:srgbClr val="435D80"/>
                </a:solidFill>
                <a:latin typeface="Avenir Book"/>
                <a:ea typeface="Avenir Book" charset="0"/>
                <a:cs typeface="Avenir Book" charset="0"/>
              </a:rPr>
              <a:t>Donald Frederick</a:t>
            </a:r>
          </a:p>
          <a:p>
            <a:pPr marL="0" indent="0" algn="r" defTabSz="609585">
              <a:spcBef>
                <a:spcPts val="400"/>
              </a:spcBef>
            </a:pPr>
            <a:r>
              <a:rPr lang="en-US" sz="1400" i="0" dirty="0">
                <a:solidFill>
                  <a:srgbClr val="6D6D6D"/>
                </a:solidFill>
                <a:latin typeface="Avenir Book" charset="0"/>
                <a:ea typeface="Avenir Book" charset="0"/>
                <a:cs typeface="Avenir Book" charset="0"/>
              </a:rPr>
              <a:t>Lawrence Livermore National Laboratory</a:t>
            </a:r>
            <a:endParaRPr lang="en-US" sz="2000" i="0" dirty="0">
              <a:solidFill>
                <a:srgbClr val="435D80"/>
              </a:solidFill>
              <a:latin typeface="Avenir Book" charset="0"/>
              <a:ea typeface="Avenir Book" charset="0"/>
              <a:cs typeface="Avenir Book" charset="0"/>
            </a:endParaRPr>
          </a:p>
        </p:txBody>
      </p:sp>
      <p:sp>
        <p:nvSpPr>
          <p:cNvPr id="6" name="TextBox 5">
            <a:extLst>
              <a:ext uri="{FF2B5EF4-FFF2-40B4-BE49-F238E27FC236}">
                <a16:creationId xmlns:a16="http://schemas.microsoft.com/office/drawing/2014/main" id="{B843E788-5863-0841-9A7B-7D0548CBDA30}"/>
              </a:ext>
            </a:extLst>
          </p:cNvPr>
          <p:cNvSpPr txBox="1"/>
          <p:nvPr/>
        </p:nvSpPr>
        <p:spPr>
          <a:xfrm>
            <a:off x="437450" y="4815068"/>
            <a:ext cx="2953932" cy="369332"/>
          </a:xfrm>
          <a:prstGeom prst="rect">
            <a:avLst/>
          </a:prstGeom>
          <a:noFill/>
        </p:spPr>
        <p:txBody>
          <a:bodyPr wrap="square" rtlCol="0">
            <a:spAutoFit/>
          </a:bodyPr>
          <a:lstStyle/>
          <a:p>
            <a:r>
              <a:rPr lang="en-US" dirty="0"/>
              <a:t>LLNL-CONF-837957-DRAFT</a:t>
            </a:r>
          </a:p>
        </p:txBody>
      </p:sp>
      <p:sp>
        <p:nvSpPr>
          <p:cNvPr id="3" name="TextBox 2">
            <a:extLst>
              <a:ext uri="{FF2B5EF4-FFF2-40B4-BE49-F238E27FC236}">
                <a16:creationId xmlns:a16="http://schemas.microsoft.com/office/drawing/2014/main" id="{3AC16856-FB2A-9248-7880-431DAD562567}"/>
              </a:ext>
            </a:extLst>
          </p:cNvPr>
          <p:cNvSpPr txBox="1"/>
          <p:nvPr/>
        </p:nvSpPr>
        <p:spPr>
          <a:xfrm>
            <a:off x="879676" y="2006416"/>
            <a:ext cx="4930815" cy="646331"/>
          </a:xfrm>
          <a:prstGeom prst="rect">
            <a:avLst/>
          </a:prstGeom>
          <a:noFill/>
        </p:spPr>
        <p:txBody>
          <a:bodyPr wrap="square" rtlCol="0">
            <a:spAutoFit/>
          </a:bodyPr>
          <a:lstStyle/>
          <a:p>
            <a:r>
              <a:rPr lang="en-US" dirty="0"/>
              <a:t>Kevin Brown</a:t>
            </a:r>
          </a:p>
          <a:p>
            <a:r>
              <a:rPr lang="en-US" dirty="0"/>
              <a:t>Argonne National Laboratory</a:t>
            </a:r>
          </a:p>
        </p:txBody>
      </p:sp>
    </p:spTree>
    <p:extLst>
      <p:ext uri="{BB962C8B-B14F-4D97-AF65-F5344CB8AC3E}">
        <p14:creationId xmlns:p14="http://schemas.microsoft.com/office/powerpoint/2010/main" val="24313849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D69E-6D93-6C1F-B4B1-D53433052707}"/>
              </a:ext>
            </a:extLst>
          </p:cNvPr>
          <p:cNvSpPr>
            <a:spLocks noGrp="1"/>
          </p:cNvSpPr>
          <p:nvPr>
            <p:ph type="title"/>
          </p:nvPr>
        </p:nvSpPr>
        <p:spPr/>
        <p:txBody>
          <a:bodyPr/>
          <a:lstStyle/>
          <a:p>
            <a:r>
              <a:rPr lang="en-US" dirty="0"/>
              <a:t>MPI  Is “Small” and “Big”</a:t>
            </a:r>
          </a:p>
        </p:txBody>
      </p:sp>
      <p:sp>
        <p:nvSpPr>
          <p:cNvPr id="3" name="Content Placeholder 2">
            <a:extLst>
              <a:ext uri="{FF2B5EF4-FFF2-40B4-BE49-F238E27FC236}">
                <a16:creationId xmlns:a16="http://schemas.microsoft.com/office/drawing/2014/main" id="{0191F2A2-89F6-5609-1AB6-CE9355E48D5E}"/>
              </a:ext>
            </a:extLst>
          </p:cNvPr>
          <p:cNvSpPr>
            <a:spLocks noGrp="1"/>
          </p:cNvSpPr>
          <p:nvPr>
            <p:ph idx="1"/>
          </p:nvPr>
        </p:nvSpPr>
        <p:spPr/>
        <p:txBody>
          <a:bodyPr/>
          <a:lstStyle/>
          <a:p>
            <a:r>
              <a:rPr lang="en-US" dirty="0"/>
              <a:t>Small </a:t>
            </a:r>
          </a:p>
          <a:p>
            <a:pPr marL="57150" indent="0">
              <a:buNone/>
            </a:pPr>
            <a:r>
              <a:rPr lang="en-US" dirty="0"/>
              <a:t>One can implement wide range of message-passing algorithms using just 6 basic MPI routines – send/receive messages.</a:t>
            </a:r>
          </a:p>
          <a:p>
            <a:endParaRPr lang="en-US" dirty="0"/>
          </a:p>
          <a:p>
            <a:r>
              <a:rPr lang="en-US" dirty="0"/>
              <a:t>Big </a:t>
            </a:r>
          </a:p>
          <a:p>
            <a:pPr marL="57150" indent="0">
              <a:buNone/>
            </a:pPr>
            <a:r>
              <a:rPr lang="en-US" dirty="0"/>
              <a:t>Latest version (June 2021) of MPI Standard has over 300 routines</a:t>
            </a:r>
          </a:p>
          <a:p>
            <a:endParaRPr lang="en-US" dirty="0"/>
          </a:p>
        </p:txBody>
      </p:sp>
      <p:sp>
        <p:nvSpPr>
          <p:cNvPr id="4" name="Slide Number Placeholder 3">
            <a:extLst>
              <a:ext uri="{FF2B5EF4-FFF2-40B4-BE49-F238E27FC236}">
                <a16:creationId xmlns:a16="http://schemas.microsoft.com/office/drawing/2014/main" id="{4D41E3D0-CE31-628D-10B8-EE1E7C9AB697}"/>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1089707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BB064-C1DE-F654-2BAA-993C9F2FB6E6}"/>
              </a:ext>
            </a:extLst>
          </p:cNvPr>
          <p:cNvSpPr>
            <a:spLocks noGrp="1"/>
          </p:cNvSpPr>
          <p:nvPr>
            <p:ph type="title"/>
          </p:nvPr>
        </p:nvSpPr>
        <p:spPr/>
        <p:txBody>
          <a:bodyPr/>
          <a:lstStyle/>
          <a:p>
            <a:r>
              <a:rPr lang="en-US" dirty="0"/>
              <a:t>MPI – Program Structure</a:t>
            </a:r>
          </a:p>
        </p:txBody>
      </p:sp>
      <p:sp>
        <p:nvSpPr>
          <p:cNvPr id="3" name="Content Placeholder 2">
            <a:extLst>
              <a:ext uri="{FF2B5EF4-FFF2-40B4-BE49-F238E27FC236}">
                <a16:creationId xmlns:a16="http://schemas.microsoft.com/office/drawing/2014/main" id="{0B1BA961-F5E9-6CAB-E6A3-2E8ABC80C191}"/>
              </a:ext>
            </a:extLst>
          </p:cNvPr>
          <p:cNvSpPr>
            <a:spLocks noGrp="1"/>
          </p:cNvSpPr>
          <p:nvPr>
            <p:ph idx="1"/>
          </p:nvPr>
        </p:nvSpPr>
        <p:spPr/>
        <p:txBody>
          <a:bodyPr/>
          <a:lstStyle/>
          <a:p>
            <a:pPr marL="57150" indent="0">
              <a:buNone/>
            </a:pPr>
            <a:r>
              <a:rPr lang="en-US" dirty="0"/>
              <a:t>Most MPI program can be written with 6 basic MPI functions</a:t>
            </a:r>
          </a:p>
          <a:p>
            <a:r>
              <a:rPr lang="en-US" dirty="0"/>
              <a:t>MPI Initialization</a:t>
            </a:r>
          </a:p>
          <a:p>
            <a:pPr marL="57150" indent="0">
              <a:buNone/>
            </a:pPr>
            <a:r>
              <a:rPr lang="en-US" dirty="0"/>
              <a:t>Define region of program executing on multiple MPI tasks</a:t>
            </a:r>
          </a:p>
          <a:p>
            <a:r>
              <a:rPr lang="en-US" dirty="0"/>
              <a:t>Basic MPI Send/Receive messages</a:t>
            </a:r>
          </a:p>
          <a:p>
            <a:pPr marL="57150" indent="0">
              <a:buNone/>
            </a:pPr>
            <a:r>
              <a:rPr lang="en-US" dirty="0"/>
              <a:t>Sending/Receiving information - for computation, program control</a:t>
            </a:r>
          </a:p>
          <a:p>
            <a:r>
              <a:rPr lang="en-US" dirty="0"/>
              <a:t>MPI “interrogation” functions</a:t>
            </a:r>
          </a:p>
          <a:p>
            <a:pPr marL="57150" indent="0">
              <a:buNone/>
            </a:pPr>
            <a:r>
              <a:rPr lang="en-US" dirty="0"/>
              <a:t>Information for program control</a:t>
            </a:r>
          </a:p>
          <a:p>
            <a:r>
              <a:rPr lang="en-US" dirty="0"/>
              <a:t>MPI “finalization” – end MPI context</a:t>
            </a:r>
          </a:p>
        </p:txBody>
      </p:sp>
      <p:sp>
        <p:nvSpPr>
          <p:cNvPr id="4" name="Slide Number Placeholder 3">
            <a:extLst>
              <a:ext uri="{FF2B5EF4-FFF2-40B4-BE49-F238E27FC236}">
                <a16:creationId xmlns:a16="http://schemas.microsoft.com/office/drawing/2014/main" id="{B7484392-413E-374D-259A-88171503AE0B}"/>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3728620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32406-C403-A40A-DF05-EA9E0376EE9B}"/>
              </a:ext>
            </a:extLst>
          </p:cNvPr>
          <p:cNvSpPr>
            <a:spLocks noGrp="1"/>
          </p:cNvSpPr>
          <p:nvPr>
            <p:ph type="title"/>
          </p:nvPr>
        </p:nvSpPr>
        <p:spPr/>
        <p:txBody>
          <a:bodyPr/>
          <a:lstStyle/>
          <a:p>
            <a:r>
              <a:rPr lang="en-US" dirty="0"/>
              <a:t>Program Structure - MPI</a:t>
            </a:r>
          </a:p>
        </p:txBody>
      </p:sp>
      <p:sp>
        <p:nvSpPr>
          <p:cNvPr id="4" name="Slide Number Placeholder 3">
            <a:extLst>
              <a:ext uri="{FF2B5EF4-FFF2-40B4-BE49-F238E27FC236}">
                <a16:creationId xmlns:a16="http://schemas.microsoft.com/office/drawing/2014/main" id="{547D6385-7095-F14F-0632-70C640CB5DC2}"/>
              </a:ext>
            </a:extLst>
          </p:cNvPr>
          <p:cNvSpPr>
            <a:spLocks noGrp="1"/>
          </p:cNvSpPr>
          <p:nvPr>
            <p:ph type="sldNum" sz="quarter" idx="12"/>
          </p:nvPr>
        </p:nvSpPr>
        <p:spPr/>
        <p:txBody>
          <a:bodyPr/>
          <a:lstStyle/>
          <a:p>
            <a:endParaRPr lang="en-US"/>
          </a:p>
        </p:txBody>
      </p:sp>
      <p:pic>
        <p:nvPicPr>
          <p:cNvPr id="12" name="Picture 11" descr="Diagram&#10;&#10;Description automatically generated">
            <a:extLst>
              <a:ext uri="{FF2B5EF4-FFF2-40B4-BE49-F238E27FC236}">
                <a16:creationId xmlns:a16="http://schemas.microsoft.com/office/drawing/2014/main" id="{20CC8077-675E-5197-CF2A-A7642C4C6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8578" y="1431234"/>
            <a:ext cx="3238859" cy="4707038"/>
          </a:xfrm>
          <a:prstGeom prst="rect">
            <a:avLst/>
          </a:prstGeom>
        </p:spPr>
      </p:pic>
    </p:spTree>
    <p:extLst>
      <p:ext uri="{BB962C8B-B14F-4D97-AF65-F5344CB8AC3E}">
        <p14:creationId xmlns:p14="http://schemas.microsoft.com/office/powerpoint/2010/main" val="898742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B568-B3FE-4183-6D8A-2CAD070A4033}"/>
              </a:ext>
            </a:extLst>
          </p:cNvPr>
          <p:cNvSpPr>
            <a:spLocks noGrp="1"/>
          </p:cNvSpPr>
          <p:nvPr>
            <p:ph type="title"/>
          </p:nvPr>
        </p:nvSpPr>
        <p:spPr/>
        <p:txBody>
          <a:bodyPr/>
          <a:lstStyle/>
          <a:p>
            <a:r>
              <a:rPr lang="en-US" dirty="0"/>
              <a:t>MPI Program Structure - </a:t>
            </a:r>
          </a:p>
        </p:txBody>
      </p:sp>
      <p:pic>
        <p:nvPicPr>
          <p:cNvPr id="6" name="Content Placeholder 5">
            <a:extLst>
              <a:ext uri="{FF2B5EF4-FFF2-40B4-BE49-F238E27FC236}">
                <a16:creationId xmlns:a16="http://schemas.microsoft.com/office/drawing/2014/main" id="{0E56A204-73F2-AB5D-65E9-B7405B0A67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0251" y="2137094"/>
            <a:ext cx="6426723" cy="3881741"/>
          </a:xfrm>
        </p:spPr>
      </p:pic>
      <p:sp>
        <p:nvSpPr>
          <p:cNvPr id="4" name="Slide Number Placeholder 3">
            <a:extLst>
              <a:ext uri="{FF2B5EF4-FFF2-40B4-BE49-F238E27FC236}">
                <a16:creationId xmlns:a16="http://schemas.microsoft.com/office/drawing/2014/main" id="{FC021872-6558-D102-F95E-5ECCC10FF95B}"/>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815690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B466E-B204-8586-2119-287B0A71E6CE}"/>
              </a:ext>
            </a:extLst>
          </p:cNvPr>
          <p:cNvSpPr>
            <a:spLocks noGrp="1"/>
          </p:cNvSpPr>
          <p:nvPr>
            <p:ph type="title"/>
          </p:nvPr>
        </p:nvSpPr>
        <p:spPr/>
        <p:txBody>
          <a:bodyPr/>
          <a:lstStyle/>
          <a:p>
            <a:r>
              <a:rPr lang="en-US" dirty="0"/>
              <a:t>MPI – Program Structure – Components: Include File</a:t>
            </a:r>
          </a:p>
        </p:txBody>
      </p:sp>
      <p:graphicFrame>
        <p:nvGraphicFramePr>
          <p:cNvPr id="5" name="Content Placeholder 4">
            <a:extLst>
              <a:ext uri="{FF2B5EF4-FFF2-40B4-BE49-F238E27FC236}">
                <a16:creationId xmlns:a16="http://schemas.microsoft.com/office/drawing/2014/main" id="{96F184B0-6FCD-B99F-B906-9518748EDB66}"/>
              </a:ext>
            </a:extLst>
          </p:cNvPr>
          <p:cNvGraphicFramePr>
            <a:graphicFrameLocks noGrp="1"/>
          </p:cNvGraphicFramePr>
          <p:nvPr>
            <p:ph idx="1"/>
          </p:nvPr>
        </p:nvGraphicFramePr>
        <p:xfrm>
          <a:off x="838200" y="3206591"/>
          <a:ext cx="10515600" cy="890906"/>
        </p:xfrm>
        <a:graphic>
          <a:graphicData uri="http://schemas.openxmlformats.org/drawingml/2006/table">
            <a:tbl>
              <a:tblPr/>
              <a:tblGrid>
                <a:gridCol w="5257800">
                  <a:extLst>
                    <a:ext uri="{9D8B030D-6E8A-4147-A177-3AD203B41FA5}">
                      <a16:colId xmlns:a16="http://schemas.microsoft.com/office/drawing/2014/main" val="1123084105"/>
                    </a:ext>
                  </a:extLst>
                </a:gridCol>
                <a:gridCol w="5257800">
                  <a:extLst>
                    <a:ext uri="{9D8B030D-6E8A-4147-A177-3AD203B41FA5}">
                      <a16:colId xmlns:a16="http://schemas.microsoft.com/office/drawing/2014/main" val="4242993786"/>
                    </a:ext>
                  </a:extLst>
                </a:gridCol>
              </a:tblGrid>
              <a:tr h="445453">
                <a:tc>
                  <a:txBody>
                    <a:bodyPr/>
                    <a:lstStyle/>
                    <a:p>
                      <a:pPr algn="ctr" fontAlgn="ctr" latinLnBrk="0"/>
                      <a:r>
                        <a:rPr lang="en-US" sz="1700" b="1">
                          <a:effectLst/>
                          <a:latin typeface="Arial" panose="020B0604020202020204" pitchFamily="34" charset="0"/>
                        </a:rPr>
                        <a:t>C include file </a:t>
                      </a:r>
                    </a:p>
                  </a:txBody>
                  <a:tcPr marL="45641" marR="45641" marT="91281" marB="9128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8ABCE"/>
                    </a:solidFill>
                  </a:tcPr>
                </a:tc>
                <a:tc>
                  <a:txBody>
                    <a:bodyPr/>
                    <a:lstStyle/>
                    <a:p>
                      <a:pPr algn="ctr" fontAlgn="ctr" latinLnBrk="0"/>
                      <a:r>
                        <a:rPr lang="en-US" sz="1700" b="1">
                          <a:effectLst/>
                          <a:latin typeface="Arial" panose="020B0604020202020204" pitchFamily="34" charset="0"/>
                        </a:rPr>
                        <a:t>Fortran include file </a:t>
                      </a:r>
                    </a:p>
                  </a:txBody>
                  <a:tcPr marL="45641" marR="45641" marT="91281" marB="9128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8ABCE"/>
                    </a:solidFill>
                  </a:tcPr>
                </a:tc>
                <a:extLst>
                  <a:ext uri="{0D108BD9-81ED-4DB2-BD59-A6C34878D82A}">
                    <a16:rowId xmlns:a16="http://schemas.microsoft.com/office/drawing/2014/main" val="2371367020"/>
                  </a:ext>
                </a:extLst>
              </a:tr>
              <a:tr h="445453">
                <a:tc>
                  <a:txBody>
                    <a:bodyPr/>
                    <a:lstStyle/>
                    <a:p>
                      <a:pPr algn="l" fontAlgn="t" latinLnBrk="0"/>
                      <a:r>
                        <a:rPr lang="en-US" sz="1700" b="1">
                          <a:effectLst/>
                          <a:latin typeface="Arial" panose="020B0604020202020204" pitchFamily="34" charset="0"/>
                        </a:rPr>
                        <a:t>#include "mpi.h" </a:t>
                      </a:r>
                    </a:p>
                  </a:txBody>
                  <a:tcPr marL="45641" marR="45641" marT="91281" marB="9128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t" latinLnBrk="0"/>
                      <a:r>
                        <a:rPr lang="en-US" sz="1700" b="1" dirty="0">
                          <a:effectLst/>
                          <a:latin typeface="Arial" panose="020B0604020202020204" pitchFamily="34" charset="0"/>
                        </a:rPr>
                        <a:t>include '</a:t>
                      </a:r>
                      <a:r>
                        <a:rPr lang="en-US" sz="1700" b="1" dirty="0" err="1">
                          <a:effectLst/>
                          <a:latin typeface="Arial" panose="020B0604020202020204" pitchFamily="34" charset="0"/>
                        </a:rPr>
                        <a:t>mpif.h</a:t>
                      </a:r>
                      <a:r>
                        <a:rPr lang="en-US" sz="1700" b="1" dirty="0">
                          <a:effectLst/>
                          <a:latin typeface="Arial" panose="020B0604020202020204" pitchFamily="34" charset="0"/>
                        </a:rPr>
                        <a:t>'</a:t>
                      </a:r>
                    </a:p>
                  </a:txBody>
                  <a:tcPr marL="45641" marR="45641" marT="91281" marB="9128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165399"/>
                  </a:ext>
                </a:extLst>
              </a:tr>
            </a:tbl>
          </a:graphicData>
        </a:graphic>
      </p:graphicFrame>
      <p:sp>
        <p:nvSpPr>
          <p:cNvPr id="4" name="Slide Number Placeholder 3">
            <a:extLst>
              <a:ext uri="{FF2B5EF4-FFF2-40B4-BE49-F238E27FC236}">
                <a16:creationId xmlns:a16="http://schemas.microsoft.com/office/drawing/2014/main" id="{3447472A-F7D6-757D-6606-A4591C318672}"/>
              </a:ext>
            </a:extLst>
          </p:cNvPr>
          <p:cNvSpPr>
            <a:spLocks noGrp="1"/>
          </p:cNvSpPr>
          <p:nvPr>
            <p:ph type="sldNum" sz="quarter" idx="12"/>
          </p:nvPr>
        </p:nvSpPr>
        <p:spPr/>
        <p:txBody>
          <a:bodyPr/>
          <a:lstStyle/>
          <a:p>
            <a:endParaRPr lang="en-US"/>
          </a:p>
        </p:txBody>
      </p:sp>
      <p:sp>
        <p:nvSpPr>
          <p:cNvPr id="6" name="Rectangle 1">
            <a:extLst>
              <a:ext uri="{FF2B5EF4-FFF2-40B4-BE49-F238E27FC236}">
                <a16:creationId xmlns:a16="http://schemas.microsoft.com/office/drawing/2014/main" id="{D6065221-1341-F875-ABCA-4657A8C364F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chemeClr val="tx1"/>
                </a:solidFill>
                <a:effectLst/>
                <a:latin typeface="Arial" panose="020B0604020202020204" pitchFamily="34" charset="0"/>
              </a:rPr>
              <a:t>Header File: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rPr>
              <a:t>Required for all programs that make MPI library calls.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49573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93FC1-8CE8-D338-8B74-EDC4F058E535}"/>
              </a:ext>
            </a:extLst>
          </p:cNvPr>
          <p:cNvSpPr>
            <a:spLocks noGrp="1"/>
          </p:cNvSpPr>
          <p:nvPr>
            <p:ph type="title"/>
          </p:nvPr>
        </p:nvSpPr>
        <p:spPr/>
        <p:txBody>
          <a:bodyPr/>
          <a:lstStyle/>
          <a:p>
            <a:r>
              <a:rPr lang="en-US" dirty="0"/>
              <a:t>MPI – Program Structure</a:t>
            </a:r>
          </a:p>
        </p:txBody>
      </p:sp>
      <p:sp>
        <p:nvSpPr>
          <p:cNvPr id="3" name="Content Placeholder 2">
            <a:extLst>
              <a:ext uri="{FF2B5EF4-FFF2-40B4-BE49-F238E27FC236}">
                <a16:creationId xmlns:a16="http://schemas.microsoft.com/office/drawing/2014/main" id="{B1540F31-D630-6956-09F6-0048BA2C59AB}"/>
              </a:ext>
            </a:extLst>
          </p:cNvPr>
          <p:cNvSpPr>
            <a:spLocks noGrp="1"/>
          </p:cNvSpPr>
          <p:nvPr>
            <p:ph idx="1"/>
          </p:nvPr>
        </p:nvSpPr>
        <p:spPr/>
        <p:txBody>
          <a:bodyPr/>
          <a:lstStyle/>
          <a:p>
            <a:pPr marL="57150" indent="0">
              <a:buNone/>
            </a:pPr>
            <a:r>
              <a:rPr lang="en-US" b="1" dirty="0"/>
              <a:t>Format of MPI Calls:</a:t>
            </a:r>
          </a:p>
          <a:p>
            <a:r>
              <a:rPr lang="en-US" dirty="0"/>
              <a:t>C names are case sensitive; Fortran names are not.</a:t>
            </a:r>
          </a:p>
          <a:p>
            <a:pPr marL="57150" indent="0">
              <a:buNone/>
            </a:pPr>
            <a:endParaRPr lang="en-US" dirty="0"/>
          </a:p>
        </p:txBody>
      </p:sp>
      <p:sp>
        <p:nvSpPr>
          <p:cNvPr id="4" name="Slide Number Placeholder 3">
            <a:extLst>
              <a:ext uri="{FF2B5EF4-FFF2-40B4-BE49-F238E27FC236}">
                <a16:creationId xmlns:a16="http://schemas.microsoft.com/office/drawing/2014/main" id="{2DD55446-F056-BA00-1A1D-EFB9012B9C23}"/>
              </a:ext>
            </a:extLst>
          </p:cNvPr>
          <p:cNvSpPr>
            <a:spLocks noGrp="1"/>
          </p:cNvSpPr>
          <p:nvPr>
            <p:ph type="sldNum" sz="quarter" idx="12"/>
          </p:nvPr>
        </p:nvSpPr>
        <p:spPr/>
        <p:txBody>
          <a:bodyPr/>
          <a:lstStyle/>
          <a:p>
            <a:endParaRPr lang="en-US"/>
          </a:p>
        </p:txBody>
      </p:sp>
      <p:graphicFrame>
        <p:nvGraphicFramePr>
          <p:cNvPr id="5" name="Table 4">
            <a:extLst>
              <a:ext uri="{FF2B5EF4-FFF2-40B4-BE49-F238E27FC236}">
                <a16:creationId xmlns:a16="http://schemas.microsoft.com/office/drawing/2014/main" id="{BAA21EB2-B1B9-7869-6028-D2781BA3BDCB}"/>
              </a:ext>
            </a:extLst>
          </p:cNvPr>
          <p:cNvGraphicFramePr>
            <a:graphicFrameLocks noGrp="1"/>
          </p:cNvGraphicFramePr>
          <p:nvPr/>
        </p:nvGraphicFramePr>
        <p:xfrm>
          <a:off x="609600" y="1624171"/>
          <a:ext cx="10972800" cy="4541520"/>
        </p:xfrm>
        <a:graphic>
          <a:graphicData uri="http://schemas.openxmlformats.org/drawingml/2006/table">
            <a:tbl>
              <a:tblPr/>
              <a:tblGrid>
                <a:gridCol w="5486400">
                  <a:extLst>
                    <a:ext uri="{9D8B030D-6E8A-4147-A177-3AD203B41FA5}">
                      <a16:colId xmlns:a16="http://schemas.microsoft.com/office/drawing/2014/main" val="1813943932"/>
                    </a:ext>
                  </a:extLst>
                </a:gridCol>
                <a:gridCol w="5486400">
                  <a:extLst>
                    <a:ext uri="{9D8B030D-6E8A-4147-A177-3AD203B41FA5}">
                      <a16:colId xmlns:a16="http://schemas.microsoft.com/office/drawing/2014/main" val="1236466030"/>
                    </a:ext>
                  </a:extLst>
                </a:gridCol>
              </a:tblGrid>
              <a:tr h="0">
                <a:tc gridSpan="2">
                  <a:txBody>
                    <a:bodyPr/>
                    <a:lstStyle/>
                    <a:p>
                      <a:pPr algn="ctr" fontAlgn="ctr" latinLnBrk="0"/>
                      <a:r>
                        <a:rPr lang="en-US" b="1">
                          <a:effectLst/>
                          <a:latin typeface="Arial" panose="020B0604020202020204" pitchFamily="34" charset="0"/>
                        </a:rPr>
                        <a:t>C Binding</a:t>
                      </a:r>
                    </a:p>
                  </a:txBody>
                  <a:tcPr marL="47625" marR="47625"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8ABCE"/>
                    </a:solidFill>
                  </a:tcPr>
                </a:tc>
                <a:tc hMerge="1">
                  <a:txBody>
                    <a:bodyPr/>
                    <a:lstStyle/>
                    <a:p>
                      <a:endParaRPr lang="en-US"/>
                    </a:p>
                  </a:txBody>
                  <a:tcPr/>
                </a:tc>
                <a:extLst>
                  <a:ext uri="{0D108BD9-81ED-4DB2-BD59-A6C34878D82A}">
                    <a16:rowId xmlns:a16="http://schemas.microsoft.com/office/drawing/2014/main" val="2082572216"/>
                  </a:ext>
                </a:extLst>
              </a:tr>
              <a:tr h="0">
                <a:tc>
                  <a:txBody>
                    <a:bodyPr/>
                    <a:lstStyle/>
                    <a:p>
                      <a:pPr algn="l" fontAlgn="t" latinLnBrk="0"/>
                      <a:r>
                        <a:rPr lang="en-US" b="1">
                          <a:effectLst/>
                          <a:latin typeface="Arial" panose="020B0604020202020204" pitchFamily="34" charset="0"/>
                        </a:rPr>
                        <a:t>Format:</a:t>
                      </a:r>
                    </a:p>
                  </a:txBody>
                  <a:tcPr marL="47625" marR="47625"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0F5FE"/>
                    </a:solidFill>
                  </a:tcPr>
                </a:tc>
                <a:tc>
                  <a:txBody>
                    <a:bodyPr/>
                    <a:lstStyle/>
                    <a:p>
                      <a:pPr algn="l" fontAlgn="t" latinLnBrk="0"/>
                      <a:r>
                        <a:rPr lang="en-US" b="1">
                          <a:effectLst/>
                          <a:latin typeface="Arial" panose="020B0604020202020204" pitchFamily="34" charset="0"/>
                        </a:rPr>
                        <a:t>rc = MPI_Xxxxx(parameter, ... ) </a:t>
                      </a:r>
                    </a:p>
                  </a:txBody>
                  <a:tcPr marL="47625" marR="47625"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7040977"/>
                  </a:ext>
                </a:extLst>
              </a:tr>
              <a:tr h="0">
                <a:tc>
                  <a:txBody>
                    <a:bodyPr/>
                    <a:lstStyle/>
                    <a:p>
                      <a:pPr algn="l" fontAlgn="t" latinLnBrk="0"/>
                      <a:r>
                        <a:rPr lang="en-US" b="1">
                          <a:effectLst/>
                          <a:latin typeface="Arial" panose="020B0604020202020204" pitchFamily="34" charset="0"/>
                        </a:rPr>
                        <a:t>Example:</a:t>
                      </a:r>
                    </a:p>
                  </a:txBody>
                  <a:tcPr marL="47625" marR="47625"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0F5FE"/>
                    </a:solidFill>
                  </a:tcPr>
                </a:tc>
                <a:tc>
                  <a:txBody>
                    <a:bodyPr/>
                    <a:lstStyle/>
                    <a:p>
                      <a:pPr algn="l" fontAlgn="t" latinLnBrk="0"/>
                      <a:r>
                        <a:rPr lang="en-US" b="1">
                          <a:effectLst/>
                          <a:latin typeface="Arial" panose="020B0604020202020204" pitchFamily="34" charset="0"/>
                        </a:rPr>
                        <a:t>rc = MPI_Bsend(&amp;buf,count,type,dest,tag,comm)</a:t>
                      </a:r>
                    </a:p>
                  </a:txBody>
                  <a:tcPr marL="47625" marR="47625"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23254"/>
                  </a:ext>
                </a:extLst>
              </a:tr>
              <a:tr h="0">
                <a:tc>
                  <a:txBody>
                    <a:bodyPr/>
                    <a:lstStyle/>
                    <a:p>
                      <a:pPr algn="l" fontAlgn="t" latinLnBrk="0"/>
                      <a:r>
                        <a:rPr lang="en-US" b="1">
                          <a:effectLst/>
                          <a:latin typeface="Arial" panose="020B0604020202020204" pitchFamily="34" charset="0"/>
                        </a:rPr>
                        <a:t>Error code:</a:t>
                      </a:r>
                    </a:p>
                  </a:txBody>
                  <a:tcPr marL="47625" marR="47625"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0F5FE"/>
                    </a:solidFill>
                  </a:tcPr>
                </a:tc>
                <a:tc>
                  <a:txBody>
                    <a:bodyPr/>
                    <a:lstStyle/>
                    <a:p>
                      <a:pPr algn="l" fontAlgn="ctr" latinLnBrk="0"/>
                      <a:r>
                        <a:rPr lang="en-US">
                          <a:effectLst/>
                          <a:latin typeface="Arial" panose="020B0604020202020204" pitchFamily="34" charset="0"/>
                        </a:rPr>
                        <a:t>Returned as "rc". MPI_SUCCESS if successful</a:t>
                      </a:r>
                    </a:p>
                  </a:txBody>
                  <a:tcPr marL="47625" marR="47625"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9549558"/>
                  </a:ext>
                </a:extLst>
              </a:tr>
              <a:tr h="0">
                <a:tc gridSpan="2">
                  <a:txBody>
                    <a:bodyPr/>
                    <a:lstStyle/>
                    <a:p>
                      <a:pPr algn="ctr" fontAlgn="ctr" latinLnBrk="0"/>
                      <a:r>
                        <a:rPr lang="en-US" b="1">
                          <a:effectLst/>
                          <a:latin typeface="Arial" panose="020B0604020202020204" pitchFamily="34" charset="0"/>
                        </a:rPr>
                        <a:t>Fortran Binding</a:t>
                      </a:r>
                    </a:p>
                  </a:txBody>
                  <a:tcPr marL="47625" marR="47625"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8ABCE"/>
                    </a:solidFill>
                  </a:tcPr>
                </a:tc>
                <a:tc hMerge="1">
                  <a:txBody>
                    <a:bodyPr/>
                    <a:lstStyle/>
                    <a:p>
                      <a:endParaRPr lang="en-US"/>
                    </a:p>
                  </a:txBody>
                  <a:tcPr/>
                </a:tc>
                <a:extLst>
                  <a:ext uri="{0D108BD9-81ED-4DB2-BD59-A6C34878D82A}">
                    <a16:rowId xmlns:a16="http://schemas.microsoft.com/office/drawing/2014/main" val="1109103284"/>
                  </a:ext>
                </a:extLst>
              </a:tr>
              <a:tr h="0">
                <a:tc>
                  <a:txBody>
                    <a:bodyPr/>
                    <a:lstStyle/>
                    <a:p>
                      <a:pPr algn="l" fontAlgn="t" latinLnBrk="0"/>
                      <a:r>
                        <a:rPr lang="en-US" b="1">
                          <a:effectLst/>
                          <a:latin typeface="Arial" panose="020B0604020202020204" pitchFamily="34" charset="0"/>
                        </a:rPr>
                        <a:t>Format:</a:t>
                      </a:r>
                    </a:p>
                  </a:txBody>
                  <a:tcPr marL="47625" marR="47625"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0F5FE"/>
                    </a:solidFill>
                  </a:tcPr>
                </a:tc>
                <a:tc>
                  <a:txBody>
                    <a:bodyPr/>
                    <a:lstStyle/>
                    <a:p>
                      <a:pPr algn="l" fontAlgn="t" latinLnBrk="0"/>
                      <a:r>
                        <a:rPr lang="en-US" b="1">
                          <a:effectLst/>
                          <a:latin typeface="Arial" panose="020B0604020202020204" pitchFamily="34" charset="0"/>
                        </a:rPr>
                        <a:t>CALL MPI_XXXXX(parameter,..., ierr)</a:t>
                      </a:r>
                      <a:br>
                        <a:rPr lang="en-US" b="1">
                          <a:effectLst/>
                          <a:latin typeface="Arial" panose="020B0604020202020204" pitchFamily="34" charset="0"/>
                        </a:rPr>
                      </a:br>
                      <a:r>
                        <a:rPr lang="en-US" b="1">
                          <a:effectLst/>
                          <a:latin typeface="Arial" panose="020B0604020202020204" pitchFamily="34" charset="0"/>
                        </a:rPr>
                        <a:t>call mpi_xxxxx(parameter,..., ierr) </a:t>
                      </a:r>
                    </a:p>
                  </a:txBody>
                  <a:tcPr marL="47625" marR="47625"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0551546"/>
                  </a:ext>
                </a:extLst>
              </a:tr>
              <a:tr h="0">
                <a:tc>
                  <a:txBody>
                    <a:bodyPr/>
                    <a:lstStyle/>
                    <a:p>
                      <a:pPr algn="l" fontAlgn="t" latinLnBrk="0"/>
                      <a:r>
                        <a:rPr lang="en-US" b="1">
                          <a:effectLst/>
                          <a:latin typeface="Arial" panose="020B0604020202020204" pitchFamily="34" charset="0"/>
                        </a:rPr>
                        <a:t>Example:</a:t>
                      </a:r>
                    </a:p>
                  </a:txBody>
                  <a:tcPr marL="47625" marR="47625"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0F5FE"/>
                    </a:solidFill>
                  </a:tcPr>
                </a:tc>
                <a:tc>
                  <a:txBody>
                    <a:bodyPr/>
                    <a:lstStyle/>
                    <a:p>
                      <a:pPr algn="l" fontAlgn="t" latinLnBrk="0"/>
                      <a:r>
                        <a:rPr lang="en-US" b="1">
                          <a:effectLst/>
                          <a:latin typeface="Arial" panose="020B0604020202020204" pitchFamily="34" charset="0"/>
                        </a:rPr>
                        <a:t>CALL MPI_BSEND(buf,count,type,dest,tag,comm,ierr)</a:t>
                      </a:r>
                    </a:p>
                  </a:txBody>
                  <a:tcPr marL="47625" marR="47625"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0678163"/>
                  </a:ext>
                </a:extLst>
              </a:tr>
              <a:tr h="0">
                <a:tc>
                  <a:txBody>
                    <a:bodyPr/>
                    <a:lstStyle/>
                    <a:p>
                      <a:pPr algn="l" fontAlgn="t" latinLnBrk="0"/>
                      <a:r>
                        <a:rPr lang="en-US" b="1">
                          <a:effectLst/>
                          <a:latin typeface="Arial" panose="020B0604020202020204" pitchFamily="34" charset="0"/>
                        </a:rPr>
                        <a:t>Error code:</a:t>
                      </a:r>
                    </a:p>
                  </a:txBody>
                  <a:tcPr marL="47625" marR="47625"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0F5FE"/>
                    </a:solidFill>
                  </a:tcPr>
                </a:tc>
                <a:tc>
                  <a:txBody>
                    <a:bodyPr/>
                    <a:lstStyle/>
                    <a:p>
                      <a:pPr algn="l" fontAlgn="ctr" latinLnBrk="0"/>
                      <a:r>
                        <a:rPr lang="en-US" dirty="0">
                          <a:effectLst/>
                          <a:latin typeface="Arial" panose="020B0604020202020204" pitchFamily="34" charset="0"/>
                        </a:rPr>
                        <a:t>Returned as "</a:t>
                      </a:r>
                      <a:r>
                        <a:rPr lang="en-US" dirty="0" err="1">
                          <a:effectLst/>
                          <a:latin typeface="Arial" panose="020B0604020202020204" pitchFamily="34" charset="0"/>
                        </a:rPr>
                        <a:t>ierr</a:t>
                      </a:r>
                      <a:r>
                        <a:rPr lang="en-US" dirty="0">
                          <a:effectLst/>
                          <a:latin typeface="Arial" panose="020B0604020202020204" pitchFamily="34" charset="0"/>
                        </a:rPr>
                        <a:t>" parameter. MPI_SUCCESS if successful</a:t>
                      </a:r>
                    </a:p>
                  </a:txBody>
                  <a:tcPr marL="47625" marR="47625"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05887"/>
                  </a:ext>
                </a:extLst>
              </a:tr>
            </a:tbl>
          </a:graphicData>
        </a:graphic>
      </p:graphicFrame>
    </p:spTree>
    <p:extLst>
      <p:ext uri="{BB962C8B-B14F-4D97-AF65-F5344CB8AC3E}">
        <p14:creationId xmlns:p14="http://schemas.microsoft.com/office/powerpoint/2010/main" val="1079410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33F90-5519-FE44-CACA-AF947CB7C898}"/>
              </a:ext>
            </a:extLst>
          </p:cNvPr>
          <p:cNvSpPr>
            <a:spLocks noGrp="1"/>
          </p:cNvSpPr>
          <p:nvPr>
            <p:ph type="title"/>
          </p:nvPr>
        </p:nvSpPr>
        <p:spPr/>
        <p:txBody>
          <a:bodyPr/>
          <a:lstStyle/>
          <a:p>
            <a:r>
              <a:rPr lang="en-US" dirty="0"/>
              <a:t>MPI Environment Management/Interrogation Functions</a:t>
            </a:r>
          </a:p>
        </p:txBody>
      </p:sp>
      <p:sp>
        <p:nvSpPr>
          <p:cNvPr id="3" name="Content Placeholder 2">
            <a:extLst>
              <a:ext uri="{FF2B5EF4-FFF2-40B4-BE49-F238E27FC236}">
                <a16:creationId xmlns:a16="http://schemas.microsoft.com/office/drawing/2014/main" id="{9C38AB79-7865-A9D2-B7F6-771C63375171}"/>
              </a:ext>
            </a:extLst>
          </p:cNvPr>
          <p:cNvSpPr>
            <a:spLocks noGrp="1"/>
          </p:cNvSpPr>
          <p:nvPr>
            <p:ph idx="1"/>
          </p:nvPr>
        </p:nvSpPr>
        <p:spPr/>
        <p:txBody>
          <a:bodyPr/>
          <a:lstStyle/>
          <a:p>
            <a:pPr marL="57150" indent="0">
              <a:buNone/>
            </a:pPr>
            <a:r>
              <a:rPr lang="en-US" b="1" dirty="0">
                <a:hlinkClick r:id="rId2"/>
              </a:rPr>
              <a:t>MPI_Init</a:t>
            </a:r>
            <a:endParaRPr lang="en-US" dirty="0"/>
          </a:p>
          <a:p>
            <a:r>
              <a:rPr lang="en-US" dirty="0"/>
              <a:t>Initializes the MPI execution environment. This function must be called in every MPI program, must be called before any other MPI functions and must be called only once in an MPI program. For C programs, </a:t>
            </a:r>
            <a:r>
              <a:rPr lang="en-US" dirty="0" err="1"/>
              <a:t>MPI_Init</a:t>
            </a:r>
            <a:r>
              <a:rPr lang="en-US" dirty="0"/>
              <a:t> may be used to pass the command line arguments to all processes, although this is not required by the standard and is implementation dependent.</a:t>
            </a:r>
          </a:p>
          <a:p>
            <a:pPr marL="57150" indent="0">
              <a:buNone/>
            </a:pPr>
            <a:r>
              <a:rPr lang="en-US" dirty="0" err="1"/>
              <a:t>MPI_Init</a:t>
            </a:r>
            <a:r>
              <a:rPr lang="en-US" dirty="0"/>
              <a:t> (&amp;</a:t>
            </a:r>
            <a:r>
              <a:rPr lang="en-US" dirty="0" err="1"/>
              <a:t>argc</a:t>
            </a:r>
            <a:r>
              <a:rPr lang="en-US" dirty="0"/>
              <a:t>,&amp;</a:t>
            </a:r>
            <a:r>
              <a:rPr lang="en-US" dirty="0" err="1"/>
              <a:t>argv</a:t>
            </a:r>
            <a:r>
              <a:rPr lang="en-US" dirty="0"/>
              <a:t>) </a:t>
            </a:r>
          </a:p>
          <a:p>
            <a:pPr marL="57150" indent="0">
              <a:buNone/>
            </a:pPr>
            <a:r>
              <a:rPr lang="en-US" dirty="0"/>
              <a:t>MPI_INIT (</a:t>
            </a:r>
            <a:r>
              <a:rPr lang="en-US" dirty="0" err="1"/>
              <a:t>ierr</a:t>
            </a:r>
            <a:r>
              <a:rPr lang="en-US" dirty="0"/>
              <a:t>) </a:t>
            </a:r>
          </a:p>
          <a:p>
            <a:endParaRPr lang="en-US" dirty="0"/>
          </a:p>
        </p:txBody>
      </p:sp>
      <p:sp>
        <p:nvSpPr>
          <p:cNvPr id="4" name="Slide Number Placeholder 3">
            <a:extLst>
              <a:ext uri="{FF2B5EF4-FFF2-40B4-BE49-F238E27FC236}">
                <a16:creationId xmlns:a16="http://schemas.microsoft.com/office/drawing/2014/main" id="{CB2FDDB5-4B3D-3CBB-6F37-64277F033F39}"/>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1545589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165EC-B16D-0DE2-35D1-08FB82DE1B09}"/>
              </a:ext>
            </a:extLst>
          </p:cNvPr>
          <p:cNvSpPr>
            <a:spLocks noGrp="1"/>
          </p:cNvSpPr>
          <p:nvPr>
            <p:ph type="title"/>
          </p:nvPr>
        </p:nvSpPr>
        <p:spPr/>
        <p:txBody>
          <a:bodyPr/>
          <a:lstStyle/>
          <a:p>
            <a:r>
              <a:rPr lang="en-US" dirty="0"/>
              <a:t>MPI Environment Management/Interrogation Functions</a:t>
            </a:r>
          </a:p>
        </p:txBody>
      </p:sp>
      <p:sp>
        <p:nvSpPr>
          <p:cNvPr id="3" name="Content Placeholder 2">
            <a:extLst>
              <a:ext uri="{FF2B5EF4-FFF2-40B4-BE49-F238E27FC236}">
                <a16:creationId xmlns:a16="http://schemas.microsoft.com/office/drawing/2014/main" id="{5187CDC8-14CE-5E2D-9F9E-890345290612}"/>
              </a:ext>
            </a:extLst>
          </p:cNvPr>
          <p:cNvSpPr>
            <a:spLocks noGrp="1"/>
          </p:cNvSpPr>
          <p:nvPr>
            <p:ph idx="1"/>
          </p:nvPr>
        </p:nvSpPr>
        <p:spPr/>
        <p:txBody>
          <a:bodyPr/>
          <a:lstStyle/>
          <a:p>
            <a:pPr marL="57150" indent="0">
              <a:buNone/>
            </a:pPr>
            <a:r>
              <a:rPr lang="en-US" b="1" dirty="0">
                <a:hlinkClick r:id="rId2"/>
              </a:rPr>
              <a:t>MPI_Comm_size</a:t>
            </a:r>
            <a:endParaRPr lang="en-US" dirty="0"/>
          </a:p>
          <a:p>
            <a:r>
              <a:rPr lang="en-US" dirty="0"/>
              <a:t>Returns the total number of MPI processes in the specified communicator, such as MPI_COMM_WORLD. If the communicator is MPI_COMM_WORLD, then it represents the number of MPI tasks available to application.</a:t>
            </a:r>
          </a:p>
          <a:p>
            <a:pPr marL="57150" indent="0">
              <a:buNone/>
            </a:pPr>
            <a:r>
              <a:rPr lang="en-US" dirty="0" err="1"/>
              <a:t>MPI_Comm_size</a:t>
            </a:r>
            <a:r>
              <a:rPr lang="en-US" dirty="0"/>
              <a:t> (</a:t>
            </a:r>
            <a:r>
              <a:rPr lang="en-US" dirty="0" err="1"/>
              <a:t>comm,&amp;size</a:t>
            </a:r>
            <a:r>
              <a:rPr lang="en-US" dirty="0"/>
              <a:t>) </a:t>
            </a:r>
          </a:p>
          <a:p>
            <a:pPr marL="57150" indent="0">
              <a:buNone/>
            </a:pPr>
            <a:r>
              <a:rPr lang="en-US" dirty="0"/>
              <a:t>MPI_COMM_SIZE (</a:t>
            </a:r>
            <a:r>
              <a:rPr lang="en-US" dirty="0" err="1"/>
              <a:t>comm,size,ierr</a:t>
            </a:r>
            <a:r>
              <a:rPr lang="en-US" dirty="0"/>
              <a:t>) </a:t>
            </a:r>
          </a:p>
          <a:p>
            <a:endParaRPr lang="en-US" dirty="0"/>
          </a:p>
        </p:txBody>
      </p:sp>
      <p:sp>
        <p:nvSpPr>
          <p:cNvPr id="4" name="Slide Number Placeholder 3">
            <a:extLst>
              <a:ext uri="{FF2B5EF4-FFF2-40B4-BE49-F238E27FC236}">
                <a16:creationId xmlns:a16="http://schemas.microsoft.com/office/drawing/2014/main" id="{831B0F12-76B9-CF67-3ECC-7D3C0BB220A6}"/>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1783357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2E929-8FA0-CA4C-1BAC-E97D8220D48F}"/>
              </a:ext>
            </a:extLst>
          </p:cNvPr>
          <p:cNvSpPr>
            <a:spLocks noGrp="1"/>
          </p:cNvSpPr>
          <p:nvPr>
            <p:ph type="title"/>
          </p:nvPr>
        </p:nvSpPr>
        <p:spPr/>
        <p:txBody>
          <a:bodyPr/>
          <a:lstStyle/>
          <a:p>
            <a:r>
              <a:rPr lang="en-US" dirty="0"/>
              <a:t>MPI Environment Management/Interrogation Functions</a:t>
            </a:r>
          </a:p>
        </p:txBody>
      </p:sp>
      <p:sp>
        <p:nvSpPr>
          <p:cNvPr id="3" name="Content Placeholder 2">
            <a:extLst>
              <a:ext uri="{FF2B5EF4-FFF2-40B4-BE49-F238E27FC236}">
                <a16:creationId xmlns:a16="http://schemas.microsoft.com/office/drawing/2014/main" id="{9B7F992D-82C2-48EA-DF03-9CA378CC2FB0}"/>
              </a:ext>
            </a:extLst>
          </p:cNvPr>
          <p:cNvSpPr>
            <a:spLocks noGrp="1"/>
          </p:cNvSpPr>
          <p:nvPr>
            <p:ph idx="1"/>
          </p:nvPr>
        </p:nvSpPr>
        <p:spPr/>
        <p:txBody>
          <a:bodyPr/>
          <a:lstStyle/>
          <a:p>
            <a:pPr marL="57150" indent="0">
              <a:buNone/>
            </a:pPr>
            <a:r>
              <a:rPr lang="en-US" b="1" dirty="0">
                <a:hlinkClick r:id="rId2"/>
              </a:rPr>
              <a:t>MPI_Comm_rank</a:t>
            </a:r>
            <a:endParaRPr lang="en-US" dirty="0"/>
          </a:p>
          <a:p>
            <a:r>
              <a:rPr lang="en-US" dirty="0"/>
              <a:t>Returns the rank of the calling MPI process within the specified communicator. Each MPI process is assigned a unique integer rank between 0 and number of tasks - 1 within the communicator MPI_COMM_WORLD. This rank is often referred to as a task ID. </a:t>
            </a:r>
          </a:p>
          <a:p>
            <a:pPr marL="57150" indent="0">
              <a:buNone/>
            </a:pPr>
            <a:r>
              <a:rPr lang="en-US" dirty="0" err="1"/>
              <a:t>MPI_Comm_rank</a:t>
            </a:r>
            <a:r>
              <a:rPr lang="en-US" dirty="0"/>
              <a:t> (</a:t>
            </a:r>
            <a:r>
              <a:rPr lang="en-US" dirty="0" err="1"/>
              <a:t>comm,&amp;rank</a:t>
            </a:r>
            <a:r>
              <a:rPr lang="en-US" dirty="0"/>
              <a:t>) </a:t>
            </a:r>
          </a:p>
          <a:p>
            <a:pPr marL="57150" indent="0">
              <a:buNone/>
            </a:pPr>
            <a:r>
              <a:rPr lang="en-US" dirty="0"/>
              <a:t>MPI_COMM_RANK (</a:t>
            </a:r>
            <a:r>
              <a:rPr lang="en-US" dirty="0" err="1"/>
              <a:t>comm,rank,ierr</a:t>
            </a:r>
            <a:r>
              <a:rPr lang="en-US" dirty="0"/>
              <a:t>) </a:t>
            </a:r>
          </a:p>
          <a:p>
            <a:endParaRPr lang="en-US" dirty="0"/>
          </a:p>
        </p:txBody>
      </p:sp>
      <p:sp>
        <p:nvSpPr>
          <p:cNvPr id="4" name="Slide Number Placeholder 3">
            <a:extLst>
              <a:ext uri="{FF2B5EF4-FFF2-40B4-BE49-F238E27FC236}">
                <a16:creationId xmlns:a16="http://schemas.microsoft.com/office/drawing/2014/main" id="{ADB3C535-9DAF-F4B1-2BB8-595C4EE72391}"/>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3607091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6053C-94C6-301D-9817-EC70C75B4F79}"/>
              </a:ext>
            </a:extLst>
          </p:cNvPr>
          <p:cNvSpPr>
            <a:spLocks noGrp="1"/>
          </p:cNvSpPr>
          <p:nvPr>
            <p:ph type="title"/>
          </p:nvPr>
        </p:nvSpPr>
        <p:spPr/>
        <p:txBody>
          <a:bodyPr/>
          <a:lstStyle/>
          <a:p>
            <a:r>
              <a:rPr lang="en-US" dirty="0"/>
              <a:t>MPI Environment Management/Interrogation Functions</a:t>
            </a:r>
          </a:p>
        </p:txBody>
      </p:sp>
      <p:sp>
        <p:nvSpPr>
          <p:cNvPr id="3" name="Content Placeholder 2">
            <a:extLst>
              <a:ext uri="{FF2B5EF4-FFF2-40B4-BE49-F238E27FC236}">
                <a16:creationId xmlns:a16="http://schemas.microsoft.com/office/drawing/2014/main" id="{3A80E328-A07E-E487-0133-D189109908DC}"/>
              </a:ext>
            </a:extLst>
          </p:cNvPr>
          <p:cNvSpPr>
            <a:spLocks noGrp="1"/>
          </p:cNvSpPr>
          <p:nvPr>
            <p:ph idx="1"/>
          </p:nvPr>
        </p:nvSpPr>
        <p:spPr/>
        <p:txBody>
          <a:bodyPr/>
          <a:lstStyle/>
          <a:p>
            <a:pPr marL="57150" indent="0">
              <a:buNone/>
            </a:pPr>
            <a:r>
              <a:rPr lang="en-US" b="1" dirty="0">
                <a:hlinkClick r:id="rId2"/>
              </a:rPr>
              <a:t>MPI_Finalize</a:t>
            </a:r>
            <a:endParaRPr lang="en-US" dirty="0"/>
          </a:p>
          <a:p>
            <a:r>
              <a:rPr lang="en-US" dirty="0"/>
              <a:t>Terminates the MPI execution environment. This function should be the last MPI routine called in every MPI program - no other MPI routines may be called after it.</a:t>
            </a:r>
          </a:p>
          <a:p>
            <a:pPr marL="57150" indent="0">
              <a:buNone/>
            </a:pPr>
            <a:r>
              <a:rPr lang="en-US" dirty="0" err="1"/>
              <a:t>MPI_Finalize</a:t>
            </a:r>
            <a:r>
              <a:rPr lang="en-US" dirty="0"/>
              <a:t> () </a:t>
            </a:r>
          </a:p>
          <a:p>
            <a:pPr marL="57150" indent="0">
              <a:buNone/>
            </a:pPr>
            <a:r>
              <a:rPr lang="en-US" dirty="0"/>
              <a:t>MPI_FINALIZE (</a:t>
            </a:r>
            <a:r>
              <a:rPr lang="en-US" dirty="0" err="1"/>
              <a:t>ierr</a:t>
            </a:r>
            <a:r>
              <a:rPr lang="en-US" dirty="0"/>
              <a:t>) </a:t>
            </a:r>
          </a:p>
          <a:p>
            <a:endParaRPr lang="en-US" dirty="0"/>
          </a:p>
        </p:txBody>
      </p:sp>
      <p:sp>
        <p:nvSpPr>
          <p:cNvPr id="4" name="Slide Number Placeholder 3">
            <a:extLst>
              <a:ext uri="{FF2B5EF4-FFF2-40B4-BE49-F238E27FC236}">
                <a16:creationId xmlns:a16="http://schemas.microsoft.com/office/drawing/2014/main" id="{648A465B-FC41-418A-72A0-5F6BD130CC3A}"/>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2799298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7DA0D-6DF3-9148-A716-4CF6FE2612F6}"/>
              </a:ext>
            </a:extLst>
          </p:cNvPr>
          <p:cNvSpPr>
            <a:spLocks noGrp="1"/>
          </p:cNvSpPr>
          <p:nvPr>
            <p:ph type="title"/>
          </p:nvPr>
        </p:nvSpPr>
        <p:spPr/>
        <p:txBody>
          <a:bodyPr/>
          <a:lstStyle/>
          <a:p>
            <a:r>
              <a:rPr lang="en-US" dirty="0"/>
              <a:t>Agenda</a:t>
            </a:r>
          </a:p>
        </p:txBody>
      </p:sp>
      <p:sp>
        <p:nvSpPr>
          <p:cNvPr id="6" name="Content Placeholder 5">
            <a:extLst>
              <a:ext uri="{FF2B5EF4-FFF2-40B4-BE49-F238E27FC236}">
                <a16:creationId xmlns:a16="http://schemas.microsoft.com/office/drawing/2014/main" id="{ECC75C71-B9FF-5147-8405-14850387CFE4}"/>
              </a:ext>
            </a:extLst>
          </p:cNvPr>
          <p:cNvSpPr>
            <a:spLocks noGrp="1"/>
          </p:cNvSpPr>
          <p:nvPr>
            <p:ph idx="1"/>
          </p:nvPr>
        </p:nvSpPr>
        <p:spPr/>
        <p:txBody>
          <a:bodyPr>
            <a:normAutofit/>
          </a:bodyPr>
          <a:lstStyle/>
          <a:p>
            <a:r>
              <a:rPr lang="en-US" dirty="0"/>
              <a:t>What is MPI?</a:t>
            </a:r>
            <a:br>
              <a:rPr lang="en-US" dirty="0"/>
            </a:br>
            <a:r>
              <a:rPr lang="en-US" dirty="0"/>
              <a:t>    </a:t>
            </a:r>
          </a:p>
          <a:p>
            <a:r>
              <a:rPr lang="en-US" dirty="0"/>
              <a:t>Why does one use MPI?</a:t>
            </a:r>
            <a:br>
              <a:rPr lang="en-US" dirty="0"/>
            </a:br>
            <a:r>
              <a:rPr lang="en-US" dirty="0"/>
              <a:t>    </a:t>
            </a:r>
          </a:p>
          <a:p>
            <a:r>
              <a:rPr lang="en-US" dirty="0"/>
              <a:t>MPI References</a:t>
            </a:r>
            <a:br>
              <a:rPr lang="en-US" dirty="0"/>
            </a:br>
            <a:r>
              <a:rPr lang="en-US" dirty="0"/>
              <a:t>    </a:t>
            </a:r>
          </a:p>
        </p:txBody>
      </p:sp>
    </p:spTree>
    <p:extLst>
      <p:ext uri="{BB962C8B-B14F-4D97-AF65-F5344CB8AC3E}">
        <p14:creationId xmlns:p14="http://schemas.microsoft.com/office/powerpoint/2010/main" val="3717365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7435-6E78-04F3-66EB-36BAACE13D9A}"/>
              </a:ext>
            </a:extLst>
          </p:cNvPr>
          <p:cNvSpPr>
            <a:spLocks noGrp="1"/>
          </p:cNvSpPr>
          <p:nvPr>
            <p:ph type="title"/>
          </p:nvPr>
        </p:nvSpPr>
        <p:spPr/>
        <p:txBody>
          <a:bodyPr/>
          <a:lstStyle/>
          <a:p>
            <a:r>
              <a:rPr lang="en-US" dirty="0"/>
              <a:t>A Simple MPI Program – Hello  World</a:t>
            </a:r>
          </a:p>
        </p:txBody>
      </p:sp>
      <p:sp>
        <p:nvSpPr>
          <p:cNvPr id="4" name="Slide Number Placeholder 3">
            <a:extLst>
              <a:ext uri="{FF2B5EF4-FFF2-40B4-BE49-F238E27FC236}">
                <a16:creationId xmlns:a16="http://schemas.microsoft.com/office/drawing/2014/main" id="{6B6B669F-BA77-16EB-AE2B-BDEA4EA8E157}"/>
              </a:ext>
            </a:extLst>
          </p:cNvPr>
          <p:cNvSpPr>
            <a:spLocks noGrp="1"/>
          </p:cNvSpPr>
          <p:nvPr>
            <p:ph type="sldNum" sz="quarter" idx="12"/>
          </p:nvPr>
        </p:nvSpPr>
        <p:spPr/>
        <p:txBody>
          <a:bodyPr/>
          <a:lstStyle/>
          <a:p>
            <a:endParaRPr lang="en-US"/>
          </a:p>
        </p:txBody>
      </p:sp>
      <p:sp>
        <p:nvSpPr>
          <p:cNvPr id="5" name="TextBox 4">
            <a:extLst>
              <a:ext uri="{FF2B5EF4-FFF2-40B4-BE49-F238E27FC236}">
                <a16:creationId xmlns:a16="http://schemas.microsoft.com/office/drawing/2014/main" id="{4E0D972B-39EA-43A3-4EE4-493872732E10}"/>
              </a:ext>
            </a:extLst>
          </p:cNvPr>
          <p:cNvSpPr txBox="1"/>
          <p:nvPr/>
        </p:nvSpPr>
        <p:spPr>
          <a:xfrm>
            <a:off x="5578997" y="1443840"/>
            <a:ext cx="6192456" cy="3139321"/>
          </a:xfrm>
          <a:prstGeom prst="rect">
            <a:avLst/>
          </a:prstGeom>
          <a:noFill/>
        </p:spPr>
        <p:txBody>
          <a:bodyPr wrap="square" rtlCol="0">
            <a:spAutoFit/>
          </a:bodyPr>
          <a:lstStyle/>
          <a:p>
            <a:pPr marL="57150" indent="0">
              <a:buNone/>
            </a:pPr>
            <a:r>
              <a:rPr lang="en-US" dirty="0" err="1">
                <a:latin typeface="American Typewriter" panose="02090604020004020304" pitchFamily="18" charset="77"/>
              </a:rPr>
              <a:t>MPI_Init</a:t>
            </a:r>
            <a:r>
              <a:rPr lang="en-US" dirty="0">
                <a:latin typeface="American Typewriter" panose="02090604020004020304" pitchFamily="18" charset="77"/>
              </a:rPr>
              <a:t>(&amp;</a:t>
            </a:r>
            <a:r>
              <a:rPr lang="en-US" dirty="0" err="1">
                <a:latin typeface="American Typewriter" panose="02090604020004020304" pitchFamily="18" charset="77"/>
              </a:rPr>
              <a:t>argc</a:t>
            </a:r>
            <a:r>
              <a:rPr lang="en-US" dirty="0">
                <a:latin typeface="American Typewriter" panose="02090604020004020304" pitchFamily="18" charset="77"/>
              </a:rPr>
              <a:t>, &amp;</a:t>
            </a:r>
            <a:r>
              <a:rPr lang="en-US" dirty="0" err="1">
                <a:latin typeface="American Typewriter" panose="02090604020004020304" pitchFamily="18" charset="77"/>
              </a:rPr>
              <a:t>argv</a:t>
            </a:r>
            <a:r>
              <a:rPr lang="en-US" dirty="0">
                <a:latin typeface="American Typewriter" panose="02090604020004020304" pitchFamily="18" charset="77"/>
              </a:rPr>
              <a:t>);</a:t>
            </a:r>
          </a:p>
          <a:p>
            <a:pPr marL="57150" indent="0">
              <a:buNone/>
            </a:pPr>
            <a:r>
              <a:rPr lang="en-US" dirty="0" err="1">
                <a:latin typeface="American Typewriter" panose="02090604020004020304" pitchFamily="18" charset="77"/>
              </a:rPr>
              <a:t>MPI_Comm_size</a:t>
            </a:r>
            <a:r>
              <a:rPr lang="en-US" dirty="0">
                <a:latin typeface="American Typewriter" panose="02090604020004020304" pitchFamily="18" charset="77"/>
              </a:rPr>
              <a:t>(MPI_COMM_WORLD, &amp;</a:t>
            </a:r>
            <a:r>
              <a:rPr lang="en-US" dirty="0" err="1">
                <a:latin typeface="American Typewriter" panose="02090604020004020304" pitchFamily="18" charset="77"/>
              </a:rPr>
              <a:t>numtasks</a:t>
            </a:r>
            <a:r>
              <a:rPr lang="en-US" dirty="0">
                <a:latin typeface="American Typewriter" panose="02090604020004020304" pitchFamily="18" charset="77"/>
              </a:rPr>
              <a:t>);</a:t>
            </a:r>
          </a:p>
          <a:p>
            <a:pPr marL="57150" indent="0">
              <a:buNone/>
            </a:pPr>
            <a:r>
              <a:rPr lang="en-US" dirty="0" err="1">
                <a:latin typeface="American Typewriter" panose="02090604020004020304" pitchFamily="18" charset="77"/>
              </a:rPr>
              <a:t>MPI_Comm_rank</a:t>
            </a:r>
            <a:r>
              <a:rPr lang="en-US" dirty="0">
                <a:latin typeface="American Typewriter" panose="02090604020004020304" pitchFamily="18" charset="77"/>
              </a:rPr>
              <a:t>(MPI_COMM_WORLD,&amp;</a:t>
            </a:r>
            <a:r>
              <a:rPr lang="en-US" dirty="0" err="1">
                <a:latin typeface="American Typewriter" panose="02090604020004020304" pitchFamily="18" charset="77"/>
              </a:rPr>
              <a:t>taskid</a:t>
            </a:r>
            <a:r>
              <a:rPr lang="en-US" dirty="0">
                <a:latin typeface="American Typewriter" panose="02090604020004020304" pitchFamily="18" charset="77"/>
              </a:rPr>
              <a:t>);</a:t>
            </a:r>
          </a:p>
          <a:p>
            <a:pPr marL="57150" indent="0">
              <a:buNone/>
            </a:pPr>
            <a:r>
              <a:rPr lang="en-US" dirty="0" err="1">
                <a:latin typeface="American Typewriter" panose="02090604020004020304" pitchFamily="18" charset="77"/>
              </a:rPr>
              <a:t>MPI_Get_processor_name</a:t>
            </a:r>
            <a:r>
              <a:rPr lang="en-US" dirty="0">
                <a:latin typeface="American Typewriter" panose="02090604020004020304" pitchFamily="18" charset="77"/>
              </a:rPr>
              <a:t>(hostname, &amp;</a:t>
            </a:r>
            <a:r>
              <a:rPr lang="en-US" dirty="0" err="1">
                <a:latin typeface="American Typewriter" panose="02090604020004020304" pitchFamily="18" charset="77"/>
              </a:rPr>
              <a:t>len</a:t>
            </a:r>
            <a:r>
              <a:rPr lang="en-US" dirty="0">
                <a:latin typeface="American Typewriter" panose="02090604020004020304" pitchFamily="18" charset="77"/>
              </a:rPr>
              <a:t>);</a:t>
            </a:r>
          </a:p>
          <a:p>
            <a:pPr marL="57150" indent="0">
              <a:buNone/>
            </a:pPr>
            <a:r>
              <a:rPr lang="en-US" dirty="0" err="1">
                <a:latin typeface="American Typewriter" panose="02090604020004020304" pitchFamily="18" charset="77"/>
              </a:rPr>
              <a:t>printf</a:t>
            </a:r>
            <a:r>
              <a:rPr lang="en-US" dirty="0">
                <a:latin typeface="American Typewriter" panose="02090604020004020304" pitchFamily="18" charset="77"/>
              </a:rPr>
              <a:t> ("Hello from task %d on %s!\n", </a:t>
            </a:r>
            <a:r>
              <a:rPr lang="en-US" dirty="0" err="1">
                <a:latin typeface="American Typewriter" panose="02090604020004020304" pitchFamily="18" charset="77"/>
              </a:rPr>
              <a:t>taskid</a:t>
            </a:r>
            <a:r>
              <a:rPr lang="en-US" dirty="0">
                <a:latin typeface="American Typewriter" panose="02090604020004020304" pitchFamily="18" charset="77"/>
              </a:rPr>
              <a:t>, hostname);</a:t>
            </a:r>
          </a:p>
          <a:p>
            <a:pPr marL="57150" indent="0">
              <a:buNone/>
            </a:pPr>
            <a:r>
              <a:rPr lang="en-US" dirty="0">
                <a:latin typeface="American Typewriter" panose="02090604020004020304" pitchFamily="18" charset="77"/>
              </a:rPr>
              <a:t>if (</a:t>
            </a:r>
            <a:r>
              <a:rPr lang="en-US" dirty="0" err="1">
                <a:latin typeface="American Typewriter" panose="02090604020004020304" pitchFamily="18" charset="77"/>
              </a:rPr>
              <a:t>taskid</a:t>
            </a:r>
            <a:r>
              <a:rPr lang="en-US" dirty="0">
                <a:latin typeface="American Typewriter" panose="02090604020004020304" pitchFamily="18" charset="77"/>
              </a:rPr>
              <a:t> == MASTER)</a:t>
            </a:r>
          </a:p>
          <a:p>
            <a:pPr marL="57150" indent="0">
              <a:buNone/>
            </a:pPr>
            <a:r>
              <a:rPr lang="en-US" dirty="0">
                <a:latin typeface="American Typewriter" panose="02090604020004020304" pitchFamily="18" charset="77"/>
              </a:rPr>
              <a:t>   </a:t>
            </a:r>
            <a:r>
              <a:rPr lang="en-US" dirty="0" err="1">
                <a:latin typeface="American Typewriter" panose="02090604020004020304" pitchFamily="18" charset="77"/>
              </a:rPr>
              <a:t>printf</a:t>
            </a:r>
            <a:r>
              <a:rPr lang="en-US" dirty="0">
                <a:latin typeface="American Typewriter" panose="02090604020004020304" pitchFamily="18" charset="77"/>
              </a:rPr>
              <a:t>("MASTER: Number of MPI tasks is: %d\n",</a:t>
            </a:r>
            <a:r>
              <a:rPr lang="en-US" dirty="0" err="1">
                <a:latin typeface="American Typewriter" panose="02090604020004020304" pitchFamily="18" charset="77"/>
              </a:rPr>
              <a:t>numtasks</a:t>
            </a:r>
            <a:r>
              <a:rPr lang="en-US" dirty="0">
                <a:latin typeface="American Typewriter" panose="02090604020004020304" pitchFamily="18" charset="77"/>
              </a:rPr>
              <a:t>);</a:t>
            </a:r>
          </a:p>
          <a:p>
            <a:pPr marL="57150" indent="0">
              <a:buNone/>
            </a:pPr>
            <a:r>
              <a:rPr lang="en-US" dirty="0" err="1">
                <a:latin typeface="American Typewriter" panose="02090604020004020304" pitchFamily="18" charset="77"/>
              </a:rPr>
              <a:t>MPI_Finalize</a:t>
            </a:r>
            <a:r>
              <a:rPr lang="en-US" dirty="0">
                <a:latin typeface="American Typewriter" panose="02090604020004020304" pitchFamily="18" charset="77"/>
              </a:rPr>
              <a:t>();</a:t>
            </a:r>
          </a:p>
          <a:p>
            <a:pPr marL="57150" indent="0">
              <a:buNone/>
            </a:pPr>
            <a:r>
              <a:rPr lang="en-US" dirty="0">
                <a:latin typeface="American Typewriter" panose="02090604020004020304" pitchFamily="18" charset="77"/>
              </a:rPr>
              <a:t>}</a:t>
            </a:r>
            <a:endParaRPr lang="en-US" dirty="0"/>
          </a:p>
        </p:txBody>
      </p:sp>
      <p:sp>
        <p:nvSpPr>
          <p:cNvPr id="8" name="TextBox 7">
            <a:extLst>
              <a:ext uri="{FF2B5EF4-FFF2-40B4-BE49-F238E27FC236}">
                <a16:creationId xmlns:a16="http://schemas.microsoft.com/office/drawing/2014/main" id="{9DD52787-6FBB-F498-9F72-377F3355AE6C}"/>
              </a:ext>
            </a:extLst>
          </p:cNvPr>
          <p:cNvSpPr txBox="1"/>
          <p:nvPr/>
        </p:nvSpPr>
        <p:spPr>
          <a:xfrm>
            <a:off x="0" y="1997838"/>
            <a:ext cx="5876081" cy="2585323"/>
          </a:xfrm>
          <a:prstGeom prst="rect">
            <a:avLst/>
          </a:prstGeom>
          <a:noFill/>
        </p:spPr>
        <p:txBody>
          <a:bodyPr wrap="square" rtlCol="0">
            <a:spAutoFit/>
          </a:bodyPr>
          <a:lstStyle/>
          <a:p>
            <a:r>
              <a:rPr lang="en-US" dirty="0"/>
              <a:t>#include "</a:t>
            </a:r>
            <a:r>
              <a:rPr lang="en-US" dirty="0" err="1"/>
              <a:t>mpi.h</a:t>
            </a:r>
            <a:r>
              <a:rPr lang="en-US" dirty="0"/>
              <a:t>"</a:t>
            </a:r>
          </a:p>
          <a:p>
            <a:r>
              <a:rPr lang="en-US" dirty="0"/>
              <a:t>#include &lt;</a:t>
            </a:r>
            <a:r>
              <a:rPr lang="en-US" dirty="0" err="1"/>
              <a:t>stdio.h</a:t>
            </a:r>
            <a:r>
              <a:rPr lang="en-US" dirty="0"/>
              <a:t>&gt;</a:t>
            </a:r>
          </a:p>
          <a:p>
            <a:r>
              <a:rPr lang="en-US" dirty="0"/>
              <a:t>#include &lt;</a:t>
            </a:r>
            <a:r>
              <a:rPr lang="en-US" dirty="0" err="1"/>
              <a:t>stdlib.h</a:t>
            </a:r>
            <a:r>
              <a:rPr lang="en-US" dirty="0"/>
              <a:t>&gt;</a:t>
            </a:r>
          </a:p>
          <a:p>
            <a:r>
              <a:rPr lang="en-US" dirty="0"/>
              <a:t>#define  MASTER		0</a:t>
            </a:r>
          </a:p>
          <a:p>
            <a:endParaRPr lang="en-US" dirty="0"/>
          </a:p>
          <a:p>
            <a:r>
              <a:rPr lang="en-US" dirty="0"/>
              <a:t>int main (int </a:t>
            </a:r>
            <a:r>
              <a:rPr lang="en-US" dirty="0" err="1"/>
              <a:t>argc</a:t>
            </a:r>
            <a:r>
              <a:rPr lang="en-US" dirty="0"/>
              <a:t>, char *</a:t>
            </a:r>
            <a:r>
              <a:rPr lang="en-US" dirty="0" err="1"/>
              <a:t>argv</a:t>
            </a:r>
            <a:r>
              <a:rPr lang="en-US" dirty="0"/>
              <a:t>[])</a:t>
            </a:r>
          </a:p>
          <a:p>
            <a:r>
              <a:rPr lang="en-US" dirty="0"/>
              <a:t>{</a:t>
            </a:r>
          </a:p>
          <a:p>
            <a:r>
              <a:rPr lang="en-US" dirty="0"/>
              <a:t>int   </a:t>
            </a:r>
            <a:r>
              <a:rPr lang="en-US" dirty="0" err="1"/>
              <a:t>numtasks</a:t>
            </a:r>
            <a:r>
              <a:rPr lang="en-US" dirty="0"/>
              <a:t>, </a:t>
            </a:r>
            <a:r>
              <a:rPr lang="en-US" dirty="0" err="1"/>
              <a:t>taskid</a:t>
            </a:r>
            <a:r>
              <a:rPr lang="en-US" dirty="0"/>
              <a:t>, </a:t>
            </a:r>
            <a:r>
              <a:rPr lang="en-US" dirty="0" err="1"/>
              <a:t>len</a:t>
            </a:r>
            <a:r>
              <a:rPr lang="en-US" dirty="0"/>
              <a:t>;</a:t>
            </a:r>
          </a:p>
          <a:p>
            <a:r>
              <a:rPr lang="en-US" dirty="0"/>
              <a:t>char hostname[MPI_MAX_PROCESSOR_NAME];</a:t>
            </a:r>
          </a:p>
        </p:txBody>
      </p:sp>
    </p:spTree>
    <p:extLst>
      <p:ext uri="{BB962C8B-B14F-4D97-AF65-F5344CB8AC3E}">
        <p14:creationId xmlns:p14="http://schemas.microsoft.com/office/powerpoint/2010/main" val="4144710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5F29D-95B7-A6A0-AF4A-20D3CD3D9D9E}"/>
              </a:ext>
            </a:extLst>
          </p:cNvPr>
          <p:cNvSpPr>
            <a:spLocks noGrp="1"/>
          </p:cNvSpPr>
          <p:nvPr>
            <p:ph type="title"/>
          </p:nvPr>
        </p:nvSpPr>
        <p:spPr/>
        <p:txBody>
          <a:bodyPr/>
          <a:lstStyle/>
          <a:p>
            <a:r>
              <a:rPr lang="en-US" dirty="0"/>
              <a:t>A Simple MPI Program – Hello  World Output – Run on One Node</a:t>
            </a:r>
          </a:p>
        </p:txBody>
      </p:sp>
      <p:sp>
        <p:nvSpPr>
          <p:cNvPr id="3" name="Content Placeholder 2">
            <a:extLst>
              <a:ext uri="{FF2B5EF4-FFF2-40B4-BE49-F238E27FC236}">
                <a16:creationId xmlns:a16="http://schemas.microsoft.com/office/drawing/2014/main" id="{3CC6CB76-66D7-1FD5-8929-28E1E8F45144}"/>
              </a:ext>
            </a:extLst>
          </p:cNvPr>
          <p:cNvSpPr>
            <a:spLocks noGrp="1"/>
          </p:cNvSpPr>
          <p:nvPr>
            <p:ph idx="1"/>
          </p:nvPr>
        </p:nvSpPr>
        <p:spPr/>
        <p:txBody>
          <a:bodyPr>
            <a:normAutofit lnSpcReduction="10000"/>
          </a:bodyPr>
          <a:lstStyle/>
          <a:p>
            <a:pPr marL="57150" indent="0">
              <a:buNone/>
            </a:pPr>
            <a:r>
              <a:rPr lang="en-US" sz="1200" dirty="0" err="1"/>
              <a:t>mpirun</a:t>
            </a:r>
            <a:r>
              <a:rPr lang="en-US" sz="1200" dirty="0"/>
              <a:t> –n6 </a:t>
            </a:r>
            <a:r>
              <a:rPr lang="en-US" sz="1200" dirty="0" err="1"/>
              <a:t>hello.x</a:t>
            </a:r>
            <a:endParaRPr lang="en-US" sz="1200" dirty="0"/>
          </a:p>
          <a:p>
            <a:r>
              <a:rPr lang="en-US" sz="1200" dirty="0"/>
              <a:t>Task launcher </a:t>
            </a:r>
            <a:r>
              <a:rPr lang="en-US" sz="1200" dirty="0" err="1"/>
              <a:t>mpirun</a:t>
            </a:r>
            <a:r>
              <a:rPr lang="en-US" sz="1200" dirty="0"/>
              <a:t> launches 6 </a:t>
            </a:r>
            <a:r>
              <a:rPr lang="en-US" sz="1200" dirty="0" err="1"/>
              <a:t>mpi</a:t>
            </a:r>
            <a:r>
              <a:rPr lang="en-US" sz="1200" dirty="0"/>
              <a:t> tasks</a:t>
            </a:r>
          </a:p>
          <a:p>
            <a:pPr marL="57150" indent="0">
              <a:buNone/>
            </a:pPr>
            <a:r>
              <a:rPr lang="en-US" sz="1200" dirty="0"/>
              <a:t>MASTER: Number of MPI tasks is: 6</a:t>
            </a:r>
          </a:p>
          <a:p>
            <a:pPr marL="57150" indent="0">
              <a:buNone/>
            </a:pPr>
            <a:r>
              <a:rPr lang="en-US" sz="1200" dirty="0"/>
              <a:t>Hello from task 1 on ruby238!</a:t>
            </a:r>
          </a:p>
          <a:p>
            <a:pPr marL="57150" indent="0">
              <a:buNone/>
            </a:pPr>
            <a:r>
              <a:rPr lang="en-US" sz="1200" dirty="0"/>
              <a:t>Hello from task 4 on ruby238!</a:t>
            </a:r>
          </a:p>
          <a:p>
            <a:pPr marL="57150" indent="0">
              <a:buNone/>
            </a:pPr>
            <a:r>
              <a:rPr lang="en-US" sz="1200" dirty="0"/>
              <a:t>Hello from task 5 on ruby238!</a:t>
            </a:r>
          </a:p>
          <a:p>
            <a:pPr marL="57150" indent="0">
              <a:buNone/>
            </a:pPr>
            <a:r>
              <a:rPr lang="en-US" sz="1200" dirty="0"/>
              <a:t>Hello from task 3 on ruby238!</a:t>
            </a:r>
          </a:p>
          <a:p>
            <a:pPr marL="57150" indent="0">
              <a:buNone/>
            </a:pPr>
            <a:r>
              <a:rPr lang="en-US" sz="1200" dirty="0"/>
              <a:t>Hello from task 2 on ruby238! </a:t>
            </a:r>
          </a:p>
          <a:p>
            <a:pPr marL="57150" indent="0">
              <a:buNone/>
            </a:pPr>
            <a:r>
              <a:rPr lang="en-US" sz="1200" dirty="0"/>
              <a:t>Hello from task 0 on ruby238!</a:t>
            </a:r>
          </a:p>
          <a:p>
            <a:pPr marL="57150" indent="0">
              <a:buNone/>
            </a:pPr>
            <a:endParaRPr lang="en-US" sz="1200" dirty="0"/>
          </a:p>
          <a:p>
            <a:pPr marL="57150" indent="0">
              <a:buNone/>
            </a:pPr>
            <a:r>
              <a:rPr lang="en-US" dirty="0"/>
              <a:t>In this case, all 6 MPI tasks ran on one node. However, MPI allows running across </a:t>
            </a:r>
            <a:r>
              <a:rPr lang="en-US" b="1" u="sng" dirty="0"/>
              <a:t>multiple</a:t>
            </a:r>
            <a:r>
              <a:rPr lang="en-US" dirty="0"/>
              <a:t> nodes.</a:t>
            </a:r>
          </a:p>
          <a:p>
            <a:pPr marL="57150" indent="0">
              <a:buNone/>
            </a:pPr>
            <a:endParaRPr lang="en-US" dirty="0"/>
          </a:p>
          <a:p>
            <a:endParaRPr lang="en-US" dirty="0"/>
          </a:p>
          <a:p>
            <a:pPr marL="57150" indent="0">
              <a:buNone/>
            </a:pPr>
            <a:endParaRPr lang="en-US" dirty="0"/>
          </a:p>
          <a:p>
            <a:endParaRPr lang="en-US" dirty="0"/>
          </a:p>
        </p:txBody>
      </p:sp>
      <p:sp>
        <p:nvSpPr>
          <p:cNvPr id="4" name="Slide Number Placeholder 3">
            <a:extLst>
              <a:ext uri="{FF2B5EF4-FFF2-40B4-BE49-F238E27FC236}">
                <a16:creationId xmlns:a16="http://schemas.microsoft.com/office/drawing/2014/main" id="{65E795CD-B40C-3661-08AD-0BB38A47E82C}"/>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3859183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6949C-D8E5-050D-0E79-5652EF5EB6C1}"/>
              </a:ext>
            </a:extLst>
          </p:cNvPr>
          <p:cNvSpPr>
            <a:spLocks noGrp="1"/>
          </p:cNvSpPr>
          <p:nvPr>
            <p:ph type="title"/>
          </p:nvPr>
        </p:nvSpPr>
        <p:spPr/>
        <p:txBody>
          <a:bodyPr/>
          <a:lstStyle/>
          <a:p>
            <a:r>
              <a:rPr lang="en-US" dirty="0"/>
              <a:t>A Simple MPI Program – Hello  World Output – Run Across 2 Nodes</a:t>
            </a:r>
          </a:p>
        </p:txBody>
      </p:sp>
      <p:sp>
        <p:nvSpPr>
          <p:cNvPr id="3" name="Content Placeholder 2">
            <a:extLst>
              <a:ext uri="{FF2B5EF4-FFF2-40B4-BE49-F238E27FC236}">
                <a16:creationId xmlns:a16="http://schemas.microsoft.com/office/drawing/2014/main" id="{281DCDA6-6015-734D-69B9-429BDA468B82}"/>
              </a:ext>
            </a:extLst>
          </p:cNvPr>
          <p:cNvSpPr>
            <a:spLocks noGrp="1"/>
          </p:cNvSpPr>
          <p:nvPr>
            <p:ph idx="1"/>
          </p:nvPr>
        </p:nvSpPr>
        <p:spPr>
          <a:xfrm>
            <a:off x="6296628" y="1261996"/>
            <a:ext cx="4954467" cy="5078313"/>
          </a:xfrm>
        </p:spPr>
        <p:txBody>
          <a:bodyPr>
            <a:normAutofit/>
          </a:bodyPr>
          <a:lstStyle/>
          <a:p>
            <a:pPr marL="57150" indent="0">
              <a:buNone/>
            </a:pPr>
            <a:r>
              <a:rPr lang="en-US" dirty="0"/>
              <a:t>…</a:t>
            </a:r>
          </a:p>
          <a:p>
            <a:pPr marL="57150" indent="0">
              <a:buNone/>
            </a:pPr>
            <a:r>
              <a:rPr lang="en-US" dirty="0"/>
              <a:t>…</a:t>
            </a:r>
          </a:p>
          <a:p>
            <a:pPr marL="57150" indent="0">
              <a:buNone/>
            </a:pPr>
            <a:r>
              <a:rPr lang="en-US" dirty="0"/>
              <a:t>Hello from task 43 on ruby139!</a:t>
            </a:r>
          </a:p>
          <a:p>
            <a:pPr marL="57150" indent="0">
              <a:buNone/>
            </a:pPr>
            <a:r>
              <a:rPr lang="en-US" dirty="0"/>
              <a:t>MASTER: Number of MPI tasks is: 72</a:t>
            </a:r>
          </a:p>
          <a:p>
            <a:pPr marL="57150" indent="0">
              <a:buNone/>
            </a:pPr>
            <a:r>
              <a:rPr lang="en-US" dirty="0"/>
              <a:t>In this case, each ruby node has 36 cores and 1 MPI task ran on each core</a:t>
            </a:r>
          </a:p>
        </p:txBody>
      </p:sp>
      <p:sp>
        <p:nvSpPr>
          <p:cNvPr id="4" name="Slide Number Placeholder 3">
            <a:extLst>
              <a:ext uri="{FF2B5EF4-FFF2-40B4-BE49-F238E27FC236}">
                <a16:creationId xmlns:a16="http://schemas.microsoft.com/office/drawing/2014/main" id="{84E32397-6D33-7570-4E32-60821CEDCE37}"/>
              </a:ext>
            </a:extLst>
          </p:cNvPr>
          <p:cNvSpPr>
            <a:spLocks noGrp="1"/>
          </p:cNvSpPr>
          <p:nvPr>
            <p:ph type="sldNum" sz="quarter" idx="12"/>
          </p:nvPr>
        </p:nvSpPr>
        <p:spPr/>
        <p:txBody>
          <a:bodyPr/>
          <a:lstStyle/>
          <a:p>
            <a:endParaRPr lang="en-US"/>
          </a:p>
        </p:txBody>
      </p:sp>
      <p:sp>
        <p:nvSpPr>
          <p:cNvPr id="5" name="TextBox 4">
            <a:extLst>
              <a:ext uri="{FF2B5EF4-FFF2-40B4-BE49-F238E27FC236}">
                <a16:creationId xmlns:a16="http://schemas.microsoft.com/office/drawing/2014/main" id="{03629139-BFB5-62BF-FC94-FC72BA177D69}"/>
              </a:ext>
            </a:extLst>
          </p:cNvPr>
          <p:cNvSpPr txBox="1"/>
          <p:nvPr/>
        </p:nvSpPr>
        <p:spPr>
          <a:xfrm>
            <a:off x="940905" y="1643270"/>
            <a:ext cx="3657599" cy="5078313"/>
          </a:xfrm>
          <a:prstGeom prst="rect">
            <a:avLst/>
          </a:prstGeom>
          <a:noFill/>
        </p:spPr>
        <p:txBody>
          <a:bodyPr wrap="square" rtlCol="0">
            <a:spAutoFit/>
          </a:bodyPr>
          <a:lstStyle/>
          <a:p>
            <a:r>
              <a:rPr lang="en-US" sz="1200" dirty="0"/>
              <a:t>Hello from task 33 on ruby138!</a:t>
            </a:r>
          </a:p>
          <a:p>
            <a:r>
              <a:rPr lang="en-US" sz="1200" dirty="0"/>
              <a:t>Hello from task 64 on ruby139!</a:t>
            </a:r>
          </a:p>
          <a:p>
            <a:r>
              <a:rPr lang="en-US" sz="1200" dirty="0"/>
              <a:t>Hello from task 68 on ruby139!</a:t>
            </a:r>
          </a:p>
          <a:p>
            <a:r>
              <a:rPr lang="en-US" sz="1200" dirty="0"/>
              <a:t>Hello from task 34 on ruby138!</a:t>
            </a:r>
          </a:p>
          <a:p>
            <a:r>
              <a:rPr lang="en-US" sz="1200" dirty="0"/>
              <a:t>Hello from task 32 on ruby138!</a:t>
            </a:r>
          </a:p>
          <a:p>
            <a:r>
              <a:rPr lang="en-US" sz="1200" dirty="0"/>
              <a:t>Hello from task 18 on ruby138!</a:t>
            </a:r>
          </a:p>
          <a:p>
            <a:r>
              <a:rPr lang="en-US" sz="1200" dirty="0"/>
              <a:t>Hello from task 21 on ruby138!</a:t>
            </a:r>
          </a:p>
          <a:p>
            <a:r>
              <a:rPr lang="en-US" sz="1200" dirty="0"/>
              <a:t>Hello from task 19 on ruby138!</a:t>
            </a:r>
          </a:p>
          <a:p>
            <a:r>
              <a:rPr lang="en-US" sz="1200" dirty="0"/>
              <a:t>Hello from task 20 on ruby138!</a:t>
            </a:r>
          </a:p>
          <a:p>
            <a:r>
              <a:rPr lang="en-US" sz="1200" dirty="0"/>
              <a:t>Hello from task 28 on ruby138!</a:t>
            </a:r>
          </a:p>
          <a:p>
            <a:r>
              <a:rPr lang="en-US" sz="1200" dirty="0"/>
              <a:t>Hello from task 35 on ruby138!</a:t>
            </a:r>
          </a:p>
          <a:p>
            <a:r>
              <a:rPr lang="en-US" sz="1200" dirty="0"/>
              <a:t>Hello from task 24 on ruby138!</a:t>
            </a:r>
          </a:p>
          <a:p>
            <a:r>
              <a:rPr lang="en-US" sz="1200" dirty="0"/>
              <a:t>Hello from task 36 on ruby139!</a:t>
            </a:r>
          </a:p>
          <a:p>
            <a:r>
              <a:rPr lang="en-US" sz="1200" dirty="0"/>
              <a:t>Hello from task 65 on ruby139!</a:t>
            </a:r>
          </a:p>
          <a:p>
            <a:r>
              <a:rPr lang="en-US" sz="1200" dirty="0"/>
              <a:t>Hello from task 69 on ruby139!</a:t>
            </a:r>
          </a:p>
          <a:p>
            <a:r>
              <a:rPr lang="en-US" sz="1200" dirty="0"/>
              <a:t>Hello from task 66 on ruby139!</a:t>
            </a:r>
          </a:p>
          <a:p>
            <a:r>
              <a:rPr lang="en-US" sz="1200" dirty="0"/>
              <a:t>Hello from task 67 on ruby139!</a:t>
            </a:r>
          </a:p>
          <a:p>
            <a:r>
              <a:rPr lang="en-US" sz="1200" dirty="0"/>
              <a:t>Hello from task 10 on ruby138!</a:t>
            </a:r>
          </a:p>
          <a:p>
            <a:r>
              <a:rPr lang="en-US" sz="1200" dirty="0"/>
              <a:t>Hello from task 25 on ruby138!</a:t>
            </a:r>
          </a:p>
          <a:p>
            <a:r>
              <a:rPr lang="en-US" sz="1200" dirty="0"/>
              <a:t>Hello from task 29 on ruby138!</a:t>
            </a:r>
          </a:p>
          <a:p>
            <a:r>
              <a:rPr lang="en-US" sz="1200" dirty="0"/>
              <a:t>Hello from task 26 on ruby138!</a:t>
            </a:r>
          </a:p>
          <a:p>
            <a:r>
              <a:rPr lang="en-US" sz="1200" dirty="0"/>
              <a:t>Hello from task 49 on ruby139!</a:t>
            </a:r>
          </a:p>
          <a:p>
            <a:r>
              <a:rPr lang="en-US" sz="1200" dirty="0"/>
              <a:t>Hello from task 9 on ruby138!</a:t>
            </a:r>
          </a:p>
          <a:p>
            <a:r>
              <a:rPr lang="en-US" sz="1200" dirty="0"/>
              <a:t>Hello from task 48 on ruby139!</a:t>
            </a:r>
          </a:p>
          <a:p>
            <a:r>
              <a:rPr lang="en-US" sz="1200" dirty="0"/>
              <a:t>Hello from task 17 on ruby138!</a:t>
            </a:r>
          </a:p>
          <a:p>
            <a:r>
              <a:rPr lang="en-US" sz="1200" dirty="0"/>
              <a:t>Hello from task 58 on ruby139!</a:t>
            </a:r>
          </a:p>
          <a:p>
            <a:r>
              <a:rPr lang="en-US" sz="1200" dirty="0"/>
              <a:t>Hello from task 60 on ruby139!</a:t>
            </a:r>
          </a:p>
        </p:txBody>
      </p:sp>
      <p:sp>
        <p:nvSpPr>
          <p:cNvPr id="6" name="TextBox 5">
            <a:extLst>
              <a:ext uri="{FF2B5EF4-FFF2-40B4-BE49-F238E27FC236}">
                <a16:creationId xmlns:a16="http://schemas.microsoft.com/office/drawing/2014/main" id="{D03DF50C-3AF2-A63E-45D1-64E2ABE1BB6E}"/>
              </a:ext>
            </a:extLst>
          </p:cNvPr>
          <p:cNvSpPr txBox="1"/>
          <p:nvPr/>
        </p:nvSpPr>
        <p:spPr>
          <a:xfrm>
            <a:off x="3299790" y="1364974"/>
            <a:ext cx="2862471" cy="5078313"/>
          </a:xfrm>
          <a:prstGeom prst="rect">
            <a:avLst/>
          </a:prstGeom>
          <a:noFill/>
        </p:spPr>
        <p:txBody>
          <a:bodyPr wrap="square" rtlCol="0">
            <a:spAutoFit/>
          </a:bodyPr>
          <a:lstStyle/>
          <a:p>
            <a:r>
              <a:rPr lang="en-US" sz="1200" dirty="0"/>
              <a:t>Hello from task 70 on ruby139!</a:t>
            </a:r>
          </a:p>
          <a:p>
            <a:r>
              <a:rPr lang="en-US" sz="1200" dirty="0"/>
              <a:t>Hello from task 40 on ruby139!</a:t>
            </a:r>
          </a:p>
          <a:p>
            <a:r>
              <a:rPr lang="en-US" sz="1200" dirty="0"/>
              <a:t>Hello from task 42 on ruby139!</a:t>
            </a:r>
          </a:p>
          <a:p>
            <a:r>
              <a:rPr lang="en-US" sz="1200" dirty="0"/>
              <a:t>Hello from task 50 on ruby139!</a:t>
            </a:r>
          </a:p>
          <a:p>
            <a:r>
              <a:rPr lang="en-US" sz="1200" dirty="0"/>
              <a:t>Hello from task 51 on ruby139!</a:t>
            </a:r>
          </a:p>
          <a:p>
            <a:r>
              <a:rPr lang="en-US" sz="1200" dirty="0"/>
              <a:t>Hello from task 61 on ruby139!</a:t>
            </a:r>
          </a:p>
          <a:p>
            <a:r>
              <a:rPr lang="en-US" sz="1200" dirty="0"/>
              <a:t>Hello from task 63 on ruby139!</a:t>
            </a:r>
          </a:p>
          <a:p>
            <a:r>
              <a:rPr lang="en-US" sz="1200" dirty="0"/>
              <a:t>Hello from task 71 on ruby139!</a:t>
            </a:r>
          </a:p>
          <a:p>
            <a:r>
              <a:rPr lang="en-US" sz="1200" dirty="0"/>
              <a:t>Hello from task 8 on ruby138!</a:t>
            </a:r>
          </a:p>
          <a:p>
            <a:r>
              <a:rPr lang="en-US" sz="1200" dirty="0"/>
              <a:t>Hello from task 46 on ruby139!</a:t>
            </a:r>
          </a:p>
          <a:p>
            <a:r>
              <a:rPr lang="en-US" sz="1200" dirty="0"/>
              <a:t>Hello from task 41 on ruby139!</a:t>
            </a:r>
          </a:p>
          <a:p>
            <a:r>
              <a:rPr lang="en-US" sz="1200" dirty="0"/>
              <a:t>Hello from task 30 on ruby138!</a:t>
            </a:r>
          </a:p>
          <a:p>
            <a:r>
              <a:rPr lang="en-US" sz="1200" dirty="0"/>
              <a:t>Hello from task 22 on ruby138!</a:t>
            </a:r>
          </a:p>
          <a:p>
            <a:r>
              <a:rPr lang="en-US" sz="1200" dirty="0"/>
              <a:t>Hello from task 31 on ruby138!</a:t>
            </a:r>
          </a:p>
          <a:p>
            <a:r>
              <a:rPr lang="en-US" sz="1200" dirty="0"/>
              <a:t>Hello from task 37 on ruby139!</a:t>
            </a:r>
          </a:p>
          <a:p>
            <a:r>
              <a:rPr lang="en-US" sz="1200" dirty="0"/>
              <a:t>Hello from task 52 on ruby139!</a:t>
            </a:r>
          </a:p>
          <a:p>
            <a:r>
              <a:rPr lang="en-US" sz="1200" dirty="0"/>
              <a:t>Hello from task 27 on ruby138!</a:t>
            </a:r>
          </a:p>
          <a:p>
            <a:r>
              <a:rPr lang="en-US" sz="1200" dirty="0"/>
              <a:t>Hello from task 23 on ruby138!</a:t>
            </a:r>
          </a:p>
          <a:p>
            <a:r>
              <a:rPr lang="en-US" sz="1200" dirty="0"/>
              <a:t>Hello from task 47 on ruby139!</a:t>
            </a:r>
          </a:p>
          <a:p>
            <a:r>
              <a:rPr lang="en-US" sz="1200" dirty="0"/>
              <a:t>Hello from task 16 on ruby138!</a:t>
            </a:r>
          </a:p>
          <a:p>
            <a:r>
              <a:rPr lang="en-US" sz="1200" dirty="0"/>
              <a:t>Hello from task 4 on ruby138!</a:t>
            </a:r>
          </a:p>
          <a:p>
            <a:r>
              <a:rPr lang="en-US" sz="1200" dirty="0"/>
              <a:t>Hello from task 53 on ruby139!</a:t>
            </a:r>
          </a:p>
          <a:p>
            <a:r>
              <a:rPr lang="en-US" sz="1200" dirty="0"/>
              <a:t>Hello from task 5 on ruby138!</a:t>
            </a:r>
          </a:p>
          <a:p>
            <a:r>
              <a:rPr lang="en-US" sz="1200" dirty="0"/>
              <a:t>Hello from task 11 on ruby138!</a:t>
            </a:r>
          </a:p>
          <a:p>
            <a:r>
              <a:rPr lang="en-US" sz="1200" dirty="0"/>
              <a:t>Hello from task 39 on ruby139!</a:t>
            </a:r>
          </a:p>
          <a:p>
            <a:r>
              <a:rPr lang="en-US" sz="1200" dirty="0"/>
              <a:t>Hello from task 45 on ruby139!</a:t>
            </a:r>
          </a:p>
          <a:p>
            <a:r>
              <a:rPr lang="en-US" sz="1200" dirty="0"/>
              <a:t>Hello from task 44 on ruby139!</a:t>
            </a:r>
          </a:p>
        </p:txBody>
      </p:sp>
      <p:sp>
        <p:nvSpPr>
          <p:cNvPr id="7" name="TextBox 6">
            <a:extLst>
              <a:ext uri="{FF2B5EF4-FFF2-40B4-BE49-F238E27FC236}">
                <a16:creationId xmlns:a16="http://schemas.microsoft.com/office/drawing/2014/main" id="{AACACD0D-B7D0-BCD6-FBE0-960257DA7A26}"/>
              </a:ext>
            </a:extLst>
          </p:cNvPr>
          <p:cNvSpPr txBox="1"/>
          <p:nvPr/>
        </p:nvSpPr>
        <p:spPr>
          <a:xfrm>
            <a:off x="652670" y="1180308"/>
            <a:ext cx="2209800"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087529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456B0-BA83-D44A-5ED0-61E759F55236}"/>
              </a:ext>
            </a:extLst>
          </p:cNvPr>
          <p:cNvSpPr>
            <a:spLocks noGrp="1"/>
          </p:cNvSpPr>
          <p:nvPr>
            <p:ph type="title"/>
          </p:nvPr>
        </p:nvSpPr>
        <p:spPr/>
        <p:txBody>
          <a:bodyPr/>
          <a:lstStyle/>
          <a:p>
            <a:r>
              <a:rPr lang="en-US" dirty="0"/>
              <a:t>A Simple MPI Program 2-D Array Assignment Example</a:t>
            </a:r>
          </a:p>
        </p:txBody>
      </p:sp>
      <p:pic>
        <p:nvPicPr>
          <p:cNvPr id="6" name="Content Placeholder 5">
            <a:extLst>
              <a:ext uri="{FF2B5EF4-FFF2-40B4-BE49-F238E27FC236}">
                <a16:creationId xmlns:a16="http://schemas.microsoft.com/office/drawing/2014/main" id="{3A1D477C-7637-9387-A6DA-B637DE3923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67389" y="1669603"/>
            <a:ext cx="3679955" cy="4575079"/>
          </a:xfrm>
        </p:spPr>
      </p:pic>
      <p:sp>
        <p:nvSpPr>
          <p:cNvPr id="4" name="Slide Number Placeholder 3">
            <a:extLst>
              <a:ext uri="{FF2B5EF4-FFF2-40B4-BE49-F238E27FC236}">
                <a16:creationId xmlns:a16="http://schemas.microsoft.com/office/drawing/2014/main" id="{3ECCDB18-9574-BEB9-6C4D-46A640673859}"/>
              </a:ext>
            </a:extLst>
          </p:cNvPr>
          <p:cNvSpPr>
            <a:spLocks noGrp="1"/>
          </p:cNvSpPr>
          <p:nvPr>
            <p:ph type="sldNum" sz="quarter" idx="12"/>
          </p:nvPr>
        </p:nvSpPr>
        <p:spPr/>
        <p:txBody>
          <a:bodyPr/>
          <a:lstStyle/>
          <a:p>
            <a:endParaRPr lang="en-US"/>
          </a:p>
        </p:txBody>
      </p:sp>
      <p:sp>
        <p:nvSpPr>
          <p:cNvPr id="7" name="TextBox 6">
            <a:extLst>
              <a:ext uri="{FF2B5EF4-FFF2-40B4-BE49-F238E27FC236}">
                <a16:creationId xmlns:a16="http://schemas.microsoft.com/office/drawing/2014/main" id="{642930AF-1CDE-9231-BC9A-9016736D8D7B}"/>
              </a:ext>
            </a:extLst>
          </p:cNvPr>
          <p:cNvSpPr txBox="1"/>
          <p:nvPr/>
        </p:nvSpPr>
        <p:spPr>
          <a:xfrm>
            <a:off x="194528" y="1237786"/>
            <a:ext cx="7644779" cy="4247317"/>
          </a:xfrm>
          <a:prstGeom prst="rect">
            <a:avLst/>
          </a:prstGeom>
          <a:noFill/>
        </p:spPr>
        <p:txBody>
          <a:bodyPr wrap="square" rtlCol="0">
            <a:spAutoFit/>
          </a:bodyPr>
          <a:lstStyle/>
          <a:p>
            <a:r>
              <a:rPr lang="en-US" dirty="0"/>
              <a:t>This example demonstrates calculations on 2-dimensional array elements; </a:t>
            </a:r>
          </a:p>
          <a:p>
            <a:pPr marL="285750" indent="-285750">
              <a:buFont typeface="Arial" panose="020B0604020202020204" pitchFamily="34" charset="0"/>
              <a:buChar char="•"/>
            </a:pPr>
            <a:r>
              <a:rPr lang="en-US" dirty="0"/>
              <a:t>a function is evaluated on each array element.</a:t>
            </a:r>
          </a:p>
          <a:p>
            <a:pPr marL="285750" indent="-285750">
              <a:buFont typeface="Arial" panose="020B0604020202020204" pitchFamily="34" charset="0"/>
              <a:buChar char="•"/>
            </a:pPr>
            <a:r>
              <a:rPr lang="en-US" dirty="0"/>
              <a:t>The computation on each array element is independent from other array elements.</a:t>
            </a:r>
          </a:p>
          <a:p>
            <a:pPr marL="285750" indent="-285750">
              <a:buFont typeface="Arial" panose="020B0604020202020204" pitchFamily="34" charset="0"/>
              <a:buChar char="•"/>
            </a:pPr>
            <a:r>
              <a:rPr lang="en-US" dirty="0"/>
              <a:t>The problem is computationally intensive</a:t>
            </a:r>
          </a:p>
          <a:p>
            <a:pPr marL="285750" indent="-285750">
              <a:buFont typeface="Arial" panose="020B0604020202020204" pitchFamily="34" charset="0"/>
              <a:buChar char="•"/>
            </a:pPr>
            <a:r>
              <a:rPr lang="en-US" dirty="0"/>
              <a:t>The serial program calculates one element at a time in sequential order.</a:t>
            </a:r>
          </a:p>
          <a:p>
            <a:r>
              <a:rPr lang="en-US" dirty="0"/>
              <a:t>Serial code for this may look like: </a:t>
            </a:r>
          </a:p>
          <a:p>
            <a:endParaRPr lang="en-US" dirty="0"/>
          </a:p>
          <a:p>
            <a:r>
              <a:rPr lang="en-US" dirty="0"/>
              <a:t>do j = 1,n </a:t>
            </a:r>
          </a:p>
          <a:p>
            <a:r>
              <a:rPr lang="en-US" dirty="0"/>
              <a:t> do </a:t>
            </a:r>
            <a:r>
              <a:rPr lang="en-US" dirty="0" err="1"/>
              <a:t>i</a:t>
            </a:r>
            <a:r>
              <a:rPr lang="en-US" dirty="0"/>
              <a:t> = 1,n a(</a:t>
            </a:r>
            <a:r>
              <a:rPr lang="en-US" dirty="0" err="1"/>
              <a:t>i,j</a:t>
            </a:r>
            <a:r>
              <a:rPr lang="en-US" dirty="0"/>
              <a:t>) = </a:t>
            </a:r>
            <a:r>
              <a:rPr lang="en-US" dirty="0" err="1"/>
              <a:t>fcn</a:t>
            </a:r>
            <a:r>
              <a:rPr lang="en-US" dirty="0"/>
              <a:t>(</a:t>
            </a:r>
            <a:r>
              <a:rPr lang="en-US" dirty="0" err="1"/>
              <a:t>i,j</a:t>
            </a:r>
            <a:r>
              <a:rPr lang="en-US" dirty="0"/>
              <a:t>) </a:t>
            </a:r>
          </a:p>
          <a:p>
            <a:r>
              <a:rPr lang="en-US" dirty="0"/>
              <a:t>end do </a:t>
            </a:r>
          </a:p>
          <a:p>
            <a:r>
              <a:rPr lang="en-US" dirty="0"/>
              <a:t>end do</a:t>
            </a:r>
          </a:p>
          <a:p>
            <a:endParaRPr lang="en-US" dirty="0"/>
          </a:p>
        </p:txBody>
      </p:sp>
    </p:spTree>
    <p:extLst>
      <p:ext uri="{BB962C8B-B14F-4D97-AF65-F5344CB8AC3E}">
        <p14:creationId xmlns:p14="http://schemas.microsoft.com/office/powerpoint/2010/main" val="2816625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1C9BF-82C0-005A-A967-623531A3B7F0}"/>
              </a:ext>
            </a:extLst>
          </p:cNvPr>
          <p:cNvSpPr>
            <a:spLocks noGrp="1"/>
          </p:cNvSpPr>
          <p:nvPr>
            <p:ph type="title"/>
          </p:nvPr>
        </p:nvSpPr>
        <p:spPr/>
        <p:txBody>
          <a:bodyPr/>
          <a:lstStyle/>
          <a:p>
            <a:r>
              <a:rPr lang="en-US" dirty="0"/>
              <a:t>A Simple MPI Program 2-D Array Assignment Example – </a:t>
            </a:r>
            <a:r>
              <a:rPr lang="en-US" dirty="0" err="1"/>
              <a:t>Paralleism</a:t>
            </a:r>
            <a:endParaRPr lang="en-US" dirty="0"/>
          </a:p>
        </p:txBody>
      </p:sp>
      <p:pic>
        <p:nvPicPr>
          <p:cNvPr id="6" name="Content Placeholder 5" descr="Chart, bar chart&#10;&#10;Description automatically generated">
            <a:extLst>
              <a:ext uri="{FF2B5EF4-FFF2-40B4-BE49-F238E27FC236}">
                <a16:creationId xmlns:a16="http://schemas.microsoft.com/office/drawing/2014/main" id="{7FBAB059-8E05-EB4B-0D97-5B4B12F981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37907" y="1427356"/>
            <a:ext cx="1879600" cy="4438185"/>
          </a:xfrm>
        </p:spPr>
      </p:pic>
      <p:sp>
        <p:nvSpPr>
          <p:cNvPr id="4" name="Slide Number Placeholder 3">
            <a:extLst>
              <a:ext uri="{FF2B5EF4-FFF2-40B4-BE49-F238E27FC236}">
                <a16:creationId xmlns:a16="http://schemas.microsoft.com/office/drawing/2014/main" id="{B408A536-2665-F644-0598-6168BAF7220A}"/>
              </a:ext>
            </a:extLst>
          </p:cNvPr>
          <p:cNvSpPr>
            <a:spLocks noGrp="1"/>
          </p:cNvSpPr>
          <p:nvPr>
            <p:ph type="sldNum" sz="quarter" idx="12"/>
          </p:nvPr>
        </p:nvSpPr>
        <p:spPr/>
        <p:txBody>
          <a:bodyPr/>
          <a:lstStyle/>
          <a:p>
            <a:endParaRPr lang="en-US"/>
          </a:p>
        </p:txBody>
      </p:sp>
      <p:sp>
        <p:nvSpPr>
          <p:cNvPr id="7" name="TextBox 6">
            <a:extLst>
              <a:ext uri="{FF2B5EF4-FFF2-40B4-BE49-F238E27FC236}">
                <a16:creationId xmlns:a16="http://schemas.microsoft.com/office/drawing/2014/main" id="{DF971B7E-F4E7-BDD4-4D26-91E241BAF59E}"/>
              </a:ext>
            </a:extLst>
          </p:cNvPr>
          <p:cNvSpPr txBox="1"/>
          <p:nvPr/>
        </p:nvSpPr>
        <p:spPr>
          <a:xfrm>
            <a:off x="189571" y="1427356"/>
            <a:ext cx="8385717" cy="3139321"/>
          </a:xfrm>
          <a:prstGeom prst="rect">
            <a:avLst/>
          </a:prstGeom>
          <a:noFill/>
        </p:spPr>
        <p:txBody>
          <a:bodyPr wrap="square" rtlCol="0">
            <a:spAutoFit/>
          </a:bodyPr>
          <a:lstStyle/>
          <a:p>
            <a:r>
              <a:rPr lang="en-US" dirty="0"/>
              <a:t>The calculation of elements is independent of one another - leads to an embarrassingly parallel solution. </a:t>
            </a:r>
          </a:p>
          <a:p>
            <a:pPr marL="285750" indent="-285750">
              <a:buFont typeface="Arial" panose="020B0604020202020204" pitchFamily="34" charset="0"/>
              <a:buChar char="•"/>
            </a:pPr>
            <a:r>
              <a:rPr lang="en-US" dirty="0"/>
              <a:t>Arrays elements are evenly distributed so that each process owns a portion of the array (subarray). </a:t>
            </a:r>
          </a:p>
          <a:p>
            <a:pPr marL="285750" indent="-285750">
              <a:buFont typeface="Arial" panose="020B0604020202020204" pitchFamily="34" charset="0"/>
              <a:buChar char="•"/>
            </a:pPr>
            <a:r>
              <a:rPr lang="en-US" dirty="0"/>
              <a:t>Distribution scheme is chosen for efficient memory access; e.g. unit stride (stride of 1) through the subarrays. </a:t>
            </a:r>
          </a:p>
          <a:p>
            <a:pPr marL="285750" indent="-285750">
              <a:buFont typeface="Arial" panose="020B0604020202020204" pitchFamily="34" charset="0"/>
              <a:buChar char="•"/>
            </a:pPr>
            <a:r>
              <a:rPr lang="en-US" dirty="0"/>
              <a:t>Unit stride maximizes cache/memory usage.</a:t>
            </a:r>
          </a:p>
          <a:p>
            <a:pPr marL="285750" indent="-285750">
              <a:buFont typeface="Arial" panose="020B0604020202020204" pitchFamily="34" charset="0"/>
              <a:buChar char="•"/>
            </a:pPr>
            <a:r>
              <a:rPr lang="en-US" dirty="0"/>
              <a:t>Independent calculation of array elements ensures there is no need for communication or synchronization between tasks. </a:t>
            </a:r>
          </a:p>
          <a:p>
            <a:pPr marL="285750" indent="-285750">
              <a:buFont typeface="Arial" panose="020B0604020202020204" pitchFamily="34" charset="0"/>
              <a:buChar char="•"/>
            </a:pPr>
            <a:r>
              <a:rPr lang="en-US" dirty="0"/>
              <a:t>After the array is distributed, each task executes the portion of the loop corresponding to the data it owns.</a:t>
            </a:r>
          </a:p>
        </p:txBody>
      </p:sp>
    </p:spTree>
    <p:extLst>
      <p:ext uri="{BB962C8B-B14F-4D97-AF65-F5344CB8AC3E}">
        <p14:creationId xmlns:p14="http://schemas.microsoft.com/office/powerpoint/2010/main" val="1686147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5779-D34D-19D5-BE63-52818C1264F6}"/>
              </a:ext>
            </a:extLst>
          </p:cNvPr>
          <p:cNvSpPr>
            <a:spLocks noGrp="1"/>
          </p:cNvSpPr>
          <p:nvPr>
            <p:ph type="title"/>
          </p:nvPr>
        </p:nvSpPr>
        <p:spPr/>
        <p:txBody>
          <a:bodyPr/>
          <a:lstStyle/>
          <a:p>
            <a:r>
              <a:rPr lang="en-US" dirty="0"/>
              <a:t>A Simple MPI Program 2-D Array Assignment Example - Parallelism</a:t>
            </a:r>
          </a:p>
        </p:txBody>
      </p:sp>
      <p:sp>
        <p:nvSpPr>
          <p:cNvPr id="3" name="Content Placeholder 2">
            <a:extLst>
              <a:ext uri="{FF2B5EF4-FFF2-40B4-BE49-F238E27FC236}">
                <a16:creationId xmlns:a16="http://schemas.microsoft.com/office/drawing/2014/main" id="{00CB0F1C-0EF2-1FA2-0726-4CA146E9A8F7}"/>
              </a:ext>
            </a:extLst>
          </p:cNvPr>
          <p:cNvSpPr>
            <a:spLocks noGrp="1"/>
          </p:cNvSpPr>
          <p:nvPr>
            <p:ph idx="1"/>
          </p:nvPr>
        </p:nvSpPr>
        <p:spPr/>
        <p:txBody>
          <a:bodyPr/>
          <a:lstStyle/>
          <a:p>
            <a:pPr marL="57150" indent="0">
              <a:buNone/>
            </a:pPr>
            <a:r>
              <a:rPr lang="en-US" dirty="0"/>
              <a:t>Pseudocode example showing changes for parallel implementation </a:t>
            </a:r>
          </a:p>
          <a:p>
            <a:pPr marL="57150" indent="0">
              <a:buNone/>
            </a:pPr>
            <a:r>
              <a:rPr lang="en-US" dirty="0"/>
              <a:t>in </a:t>
            </a:r>
            <a:r>
              <a:rPr lang="en-US" dirty="0">
                <a:solidFill>
                  <a:srgbClr val="FF0000"/>
                </a:solidFill>
              </a:rPr>
              <a:t>red</a:t>
            </a:r>
          </a:p>
          <a:p>
            <a:pPr marL="57150" indent="0">
              <a:buNone/>
            </a:pPr>
            <a:r>
              <a:rPr lang="en-US" dirty="0"/>
              <a:t>for </a:t>
            </a:r>
            <a:r>
              <a:rPr lang="en-US" dirty="0" err="1"/>
              <a:t>i</a:t>
            </a:r>
            <a:r>
              <a:rPr lang="en-US" dirty="0"/>
              <a:t> (</a:t>
            </a:r>
            <a:r>
              <a:rPr lang="en-US" dirty="0" err="1"/>
              <a:t>i</a:t>
            </a:r>
            <a:r>
              <a:rPr lang="en-US" dirty="0"/>
              <a:t> = </a:t>
            </a:r>
            <a:r>
              <a:rPr lang="en-US" dirty="0" err="1">
                <a:solidFill>
                  <a:srgbClr val="FF0000"/>
                </a:solidFill>
              </a:rPr>
              <a:t>mystart</a:t>
            </a:r>
            <a:r>
              <a:rPr lang="en-US" dirty="0"/>
              <a:t>; </a:t>
            </a:r>
            <a:r>
              <a:rPr lang="en-US" dirty="0" err="1"/>
              <a:t>i</a:t>
            </a:r>
            <a:r>
              <a:rPr lang="en-US" dirty="0"/>
              <a:t> &lt; </a:t>
            </a:r>
            <a:r>
              <a:rPr lang="en-US" dirty="0" err="1">
                <a:solidFill>
                  <a:srgbClr val="FF0000"/>
                </a:solidFill>
              </a:rPr>
              <a:t>myend</a:t>
            </a:r>
            <a:r>
              <a:rPr lang="en-US" dirty="0"/>
              <a:t>; </a:t>
            </a:r>
            <a:r>
              <a:rPr lang="en-US" dirty="0" err="1"/>
              <a:t>i</a:t>
            </a:r>
            <a:r>
              <a:rPr lang="en-US" dirty="0"/>
              <a:t>++) </a:t>
            </a:r>
          </a:p>
          <a:p>
            <a:pPr marL="57150" indent="0">
              <a:buNone/>
            </a:pPr>
            <a:r>
              <a:rPr lang="en-US" dirty="0"/>
              <a:t>{   for j (j = 0; j &lt; n; </a:t>
            </a:r>
            <a:r>
              <a:rPr lang="en-US" dirty="0" err="1"/>
              <a:t>j++</a:t>
            </a:r>
            <a:r>
              <a:rPr lang="en-US" dirty="0"/>
              <a:t>) </a:t>
            </a:r>
          </a:p>
          <a:p>
            <a:pPr marL="57150" indent="0">
              <a:buNone/>
            </a:pPr>
            <a:r>
              <a:rPr lang="en-US" dirty="0"/>
              <a:t>     {   a(</a:t>
            </a:r>
            <a:r>
              <a:rPr lang="en-US" dirty="0" err="1"/>
              <a:t>i,j</a:t>
            </a:r>
            <a:r>
              <a:rPr lang="en-US" dirty="0"/>
              <a:t>) = </a:t>
            </a:r>
            <a:r>
              <a:rPr lang="en-US" dirty="0" err="1"/>
              <a:t>fcn</a:t>
            </a:r>
            <a:r>
              <a:rPr lang="en-US" dirty="0"/>
              <a:t>(</a:t>
            </a:r>
            <a:r>
              <a:rPr lang="en-US" dirty="0" err="1"/>
              <a:t>i,j</a:t>
            </a:r>
            <a:r>
              <a:rPr lang="en-US" dirty="0"/>
              <a:t>);   </a:t>
            </a:r>
          </a:p>
          <a:p>
            <a:pPr marL="57150" indent="0">
              <a:buNone/>
            </a:pPr>
            <a:r>
              <a:rPr lang="en-US" dirty="0"/>
              <a:t>} </a:t>
            </a:r>
          </a:p>
          <a:p>
            <a:pPr marL="57150" indent="0">
              <a:buNone/>
            </a:pPr>
            <a:r>
              <a:rPr lang="en-US" dirty="0"/>
              <a:t>}</a:t>
            </a:r>
          </a:p>
        </p:txBody>
      </p:sp>
      <p:sp>
        <p:nvSpPr>
          <p:cNvPr id="4" name="Slide Number Placeholder 3">
            <a:extLst>
              <a:ext uri="{FF2B5EF4-FFF2-40B4-BE49-F238E27FC236}">
                <a16:creationId xmlns:a16="http://schemas.microsoft.com/office/drawing/2014/main" id="{4C3C54C6-7D70-1CBF-1547-368D0DB89A12}"/>
              </a:ext>
            </a:extLst>
          </p:cNvPr>
          <p:cNvSpPr>
            <a:spLocks noGrp="1"/>
          </p:cNvSpPr>
          <p:nvPr>
            <p:ph type="sldNum" sz="quarter" idx="12"/>
          </p:nvPr>
        </p:nvSpPr>
        <p:spPr/>
        <p:txBody>
          <a:bodyPr/>
          <a:lstStyle/>
          <a:p>
            <a:endParaRPr lang="en-US"/>
          </a:p>
        </p:txBody>
      </p:sp>
      <p:pic>
        <p:nvPicPr>
          <p:cNvPr id="6" name="Picture 5" descr="Chart, bar chart&#10;&#10;Description automatically generated">
            <a:extLst>
              <a:ext uri="{FF2B5EF4-FFF2-40B4-BE49-F238E27FC236}">
                <a16:creationId xmlns:a16="http://schemas.microsoft.com/office/drawing/2014/main" id="{323C792B-66CB-40CB-D275-F036DFE3F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3664" y="1393902"/>
            <a:ext cx="2749680" cy="4315522"/>
          </a:xfrm>
          <a:prstGeom prst="rect">
            <a:avLst/>
          </a:prstGeom>
        </p:spPr>
      </p:pic>
    </p:spTree>
    <p:extLst>
      <p:ext uri="{BB962C8B-B14F-4D97-AF65-F5344CB8AC3E}">
        <p14:creationId xmlns:p14="http://schemas.microsoft.com/office/powerpoint/2010/main" val="1085572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F42A9-CE4F-2616-D66E-C60ABD896B8F}"/>
              </a:ext>
            </a:extLst>
          </p:cNvPr>
          <p:cNvSpPr>
            <a:spLocks noGrp="1"/>
          </p:cNvSpPr>
          <p:nvPr>
            <p:ph type="title"/>
          </p:nvPr>
        </p:nvSpPr>
        <p:spPr/>
        <p:txBody>
          <a:bodyPr>
            <a:normAutofit fontScale="90000"/>
          </a:bodyPr>
          <a:lstStyle/>
          <a:p>
            <a:r>
              <a:rPr lang="en-US" dirty="0"/>
              <a:t>A Simple MPI Program 2-D Array Assignment Example – Pseudocode for Parallel case</a:t>
            </a:r>
          </a:p>
        </p:txBody>
      </p:sp>
      <p:sp>
        <p:nvSpPr>
          <p:cNvPr id="3" name="Content Placeholder 2">
            <a:extLst>
              <a:ext uri="{FF2B5EF4-FFF2-40B4-BE49-F238E27FC236}">
                <a16:creationId xmlns:a16="http://schemas.microsoft.com/office/drawing/2014/main" id="{6685212B-53F4-B5BD-6492-81A8551BF0FA}"/>
              </a:ext>
            </a:extLst>
          </p:cNvPr>
          <p:cNvSpPr>
            <a:spLocks noGrp="1"/>
          </p:cNvSpPr>
          <p:nvPr>
            <p:ph idx="1"/>
          </p:nvPr>
        </p:nvSpPr>
        <p:spPr>
          <a:xfrm>
            <a:off x="414453" y="1253547"/>
            <a:ext cx="3912220" cy="4768112"/>
          </a:xfrm>
        </p:spPr>
        <p:txBody>
          <a:bodyPr>
            <a:normAutofit/>
          </a:bodyPr>
          <a:lstStyle/>
          <a:p>
            <a:pPr marL="57150" indent="0">
              <a:buNone/>
            </a:pPr>
            <a:r>
              <a:rPr lang="en-US" dirty="0">
                <a:solidFill>
                  <a:srgbClr val="FF0000"/>
                </a:solidFill>
              </a:rPr>
              <a:t>find out if I am MASTER or WORKER </a:t>
            </a:r>
          </a:p>
          <a:p>
            <a:pPr marL="57150" indent="0">
              <a:buNone/>
            </a:pPr>
            <a:r>
              <a:rPr lang="en-US" dirty="0">
                <a:solidFill>
                  <a:srgbClr val="FF0000"/>
                </a:solidFill>
              </a:rPr>
              <a:t>if I am MASTER </a:t>
            </a:r>
          </a:p>
          <a:p>
            <a:pPr marL="57150" indent="0">
              <a:buNone/>
            </a:pPr>
            <a:r>
              <a:rPr lang="en-US" dirty="0">
                <a:solidFill>
                  <a:srgbClr val="FF0000"/>
                </a:solidFill>
              </a:rPr>
              <a:t>   initialize the array </a:t>
            </a:r>
          </a:p>
          <a:p>
            <a:pPr marL="57150" indent="0">
              <a:buNone/>
            </a:pPr>
            <a:r>
              <a:rPr lang="en-US" dirty="0">
                <a:solidFill>
                  <a:srgbClr val="FF0000"/>
                </a:solidFill>
              </a:rPr>
              <a:t>   send each WORKER info on part of array it owns </a:t>
            </a:r>
          </a:p>
          <a:p>
            <a:pPr marL="57150" indent="0">
              <a:buNone/>
            </a:pPr>
            <a:r>
              <a:rPr lang="en-US" dirty="0">
                <a:solidFill>
                  <a:srgbClr val="FF0000"/>
                </a:solidFill>
              </a:rPr>
              <a:t>   send each WORKER its portion of initial array </a:t>
            </a:r>
          </a:p>
        </p:txBody>
      </p:sp>
      <p:sp>
        <p:nvSpPr>
          <p:cNvPr id="4" name="Slide Number Placeholder 3">
            <a:extLst>
              <a:ext uri="{FF2B5EF4-FFF2-40B4-BE49-F238E27FC236}">
                <a16:creationId xmlns:a16="http://schemas.microsoft.com/office/drawing/2014/main" id="{D0C41F07-E343-64D7-4139-7F0C7250288D}"/>
              </a:ext>
            </a:extLst>
          </p:cNvPr>
          <p:cNvSpPr>
            <a:spLocks noGrp="1"/>
          </p:cNvSpPr>
          <p:nvPr>
            <p:ph type="sldNum" sz="quarter" idx="12"/>
          </p:nvPr>
        </p:nvSpPr>
        <p:spPr/>
        <p:txBody>
          <a:bodyPr/>
          <a:lstStyle/>
          <a:p>
            <a:endParaRPr lang="en-US"/>
          </a:p>
        </p:txBody>
      </p:sp>
      <p:sp>
        <p:nvSpPr>
          <p:cNvPr id="5" name="TextBox 4">
            <a:extLst>
              <a:ext uri="{FF2B5EF4-FFF2-40B4-BE49-F238E27FC236}">
                <a16:creationId xmlns:a16="http://schemas.microsoft.com/office/drawing/2014/main" id="{A4D69B26-0AC9-D4D6-F40E-041DE56A569A}"/>
              </a:ext>
            </a:extLst>
          </p:cNvPr>
          <p:cNvSpPr txBox="1"/>
          <p:nvPr/>
        </p:nvSpPr>
        <p:spPr>
          <a:xfrm>
            <a:off x="6010507" y="1683834"/>
            <a:ext cx="5263376" cy="2862322"/>
          </a:xfrm>
          <a:prstGeom prst="rect">
            <a:avLst/>
          </a:prstGeom>
          <a:noFill/>
        </p:spPr>
        <p:txBody>
          <a:bodyPr wrap="square" rtlCol="0">
            <a:spAutoFit/>
          </a:bodyPr>
          <a:lstStyle/>
          <a:p>
            <a:r>
              <a:rPr lang="en-US" dirty="0">
                <a:solidFill>
                  <a:srgbClr val="FF0000"/>
                </a:solidFill>
              </a:rPr>
              <a:t>else if I am WORKER </a:t>
            </a:r>
          </a:p>
          <a:p>
            <a:r>
              <a:rPr lang="en-US" dirty="0">
                <a:solidFill>
                  <a:srgbClr val="FF0000"/>
                </a:solidFill>
              </a:rPr>
              <a:t>  receive from MASTER info on part of array I own             receive from MASTER my portion of initial array </a:t>
            </a:r>
            <a:r>
              <a:rPr lang="en-US" dirty="0"/>
              <a:t> calculate my portion of array </a:t>
            </a:r>
          </a:p>
          <a:p>
            <a:r>
              <a:rPr lang="en-US" dirty="0"/>
              <a:t>do j = </a:t>
            </a:r>
            <a:r>
              <a:rPr lang="en-US" dirty="0">
                <a:solidFill>
                  <a:srgbClr val="FF0000"/>
                </a:solidFill>
              </a:rPr>
              <a:t>my first </a:t>
            </a:r>
            <a:r>
              <a:rPr lang="en-US" dirty="0" err="1">
                <a:solidFill>
                  <a:srgbClr val="FF0000"/>
                </a:solidFill>
              </a:rPr>
              <a:t>column,my</a:t>
            </a:r>
            <a:r>
              <a:rPr lang="en-US" dirty="0">
                <a:solidFill>
                  <a:srgbClr val="FF0000"/>
                </a:solidFill>
              </a:rPr>
              <a:t> last column </a:t>
            </a:r>
          </a:p>
          <a:p>
            <a:r>
              <a:rPr lang="en-US" dirty="0">
                <a:solidFill>
                  <a:srgbClr val="FF0000"/>
                </a:solidFill>
              </a:rPr>
              <a:t>  </a:t>
            </a:r>
            <a:r>
              <a:rPr lang="en-US" dirty="0"/>
              <a:t>do </a:t>
            </a:r>
            <a:r>
              <a:rPr lang="en-US" dirty="0" err="1"/>
              <a:t>i</a:t>
            </a:r>
            <a:r>
              <a:rPr lang="en-US" dirty="0"/>
              <a:t> = 1,n a(</a:t>
            </a:r>
            <a:r>
              <a:rPr lang="en-US" dirty="0" err="1"/>
              <a:t>i,j</a:t>
            </a:r>
            <a:r>
              <a:rPr lang="en-US" dirty="0"/>
              <a:t>) = </a:t>
            </a:r>
            <a:r>
              <a:rPr lang="en-US" dirty="0" err="1"/>
              <a:t>fcn</a:t>
            </a:r>
            <a:r>
              <a:rPr lang="en-US" dirty="0"/>
              <a:t>(</a:t>
            </a:r>
            <a:r>
              <a:rPr lang="en-US" dirty="0" err="1"/>
              <a:t>i,j</a:t>
            </a:r>
            <a:r>
              <a:rPr lang="en-US" dirty="0"/>
              <a:t>) </a:t>
            </a:r>
          </a:p>
          <a:p>
            <a:r>
              <a:rPr lang="en-US" dirty="0"/>
              <a:t> end do </a:t>
            </a:r>
          </a:p>
          <a:p>
            <a:r>
              <a:rPr lang="en-US" dirty="0"/>
              <a:t>end do </a:t>
            </a:r>
          </a:p>
          <a:p>
            <a:r>
              <a:rPr lang="en-US" dirty="0">
                <a:solidFill>
                  <a:srgbClr val="FF0000"/>
                </a:solidFill>
              </a:rPr>
              <a:t>send MASTER results </a:t>
            </a:r>
          </a:p>
          <a:p>
            <a:r>
              <a:rPr lang="en-US" dirty="0"/>
              <a:t>endif</a:t>
            </a:r>
          </a:p>
        </p:txBody>
      </p:sp>
    </p:spTree>
    <p:extLst>
      <p:ext uri="{BB962C8B-B14F-4D97-AF65-F5344CB8AC3E}">
        <p14:creationId xmlns:p14="http://schemas.microsoft.com/office/powerpoint/2010/main" val="3882403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C210-DA96-F0CA-F731-14059CF47383}"/>
              </a:ext>
            </a:extLst>
          </p:cNvPr>
          <p:cNvSpPr>
            <a:spLocks noGrp="1"/>
          </p:cNvSpPr>
          <p:nvPr>
            <p:ph type="title"/>
          </p:nvPr>
        </p:nvSpPr>
        <p:spPr/>
        <p:txBody>
          <a:bodyPr/>
          <a:lstStyle/>
          <a:p>
            <a:r>
              <a:rPr lang="en-US" dirty="0"/>
              <a:t>A Simple MPI Program – Vector Dot Product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4E1697-B2BC-F4B7-6B21-25741903356D}"/>
                  </a:ext>
                </a:extLst>
              </p:cNvPr>
              <p:cNvSpPr>
                <a:spLocks noGrp="1"/>
              </p:cNvSpPr>
              <p:nvPr>
                <p:ph idx="1"/>
              </p:nvPr>
            </p:nvSpPr>
            <p:spPr/>
            <p:txBody>
              <a:bodyPr>
                <a:normAutofit/>
              </a:bodyPr>
              <a:lstStyle/>
              <a:p>
                <a:pPr marL="57150" indent="0">
                  <a:buNone/>
                </a:pPr>
                <a:r>
                  <a:rPr lang="en-US" dirty="0"/>
                  <a:t>Vector Dot Product (scalar), of two vectors, A, B</a:t>
                </a:r>
              </a:p>
              <a:p>
                <a:pPr marL="57150" indent="0">
                  <a:buNone/>
                </a:pPr>
                <a:r>
                  <a:rPr lang="en-US" sz="4000" dirty="0"/>
                  <a:t>A*B = </a:t>
                </a:r>
                <a14:m>
                  <m:oMath xmlns:m="http://schemas.openxmlformats.org/officeDocument/2006/math">
                    <m:nary>
                      <m:naryPr>
                        <m:chr m:val="∑"/>
                        <m:subHide m:val="on"/>
                        <m:supHide m:val="on"/>
                        <m:ctrlPr>
                          <a:rPr lang="en-US" sz="4000" i="1" smtClean="0">
                            <a:latin typeface="Cambria Math" panose="02040503050406030204" pitchFamily="18" charset="0"/>
                          </a:rPr>
                        </m:ctrlPr>
                      </m:naryPr>
                      <m:sub/>
                      <m:sup/>
                      <m:e>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𝑎</m:t>
                            </m:r>
                          </m:e>
                          <m:sub>
                            <m:r>
                              <a:rPr lang="en-US" sz="4000" b="0" i="1" smtClean="0">
                                <a:latin typeface="Cambria Math" panose="02040503050406030204" pitchFamily="18" charset="0"/>
                              </a:rPr>
                              <m:t>𝑖</m:t>
                            </m:r>
                          </m:sub>
                        </m:sSub>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m:t>
                            </m:r>
                            <m:r>
                              <a:rPr lang="en-US" sz="4000" b="0" i="1" smtClean="0">
                                <a:latin typeface="Cambria Math" panose="02040503050406030204" pitchFamily="18" charset="0"/>
                              </a:rPr>
                              <m:t>𝑏</m:t>
                            </m:r>
                          </m:e>
                          <m:sub>
                            <m:r>
                              <a:rPr lang="en-US" sz="4000" b="0" i="1" smtClean="0">
                                <a:latin typeface="Cambria Math" panose="02040503050406030204" pitchFamily="18" charset="0"/>
                              </a:rPr>
                              <m:t>𝑖</m:t>
                            </m:r>
                          </m:sub>
                        </m:sSub>
                      </m:e>
                    </m:nary>
                  </m:oMath>
                </a14:m>
                <a:endParaRPr lang="en-US" sz="4000" dirty="0"/>
              </a:p>
              <a:p>
                <a:pPr marL="57150" indent="0">
                  <a:buNone/>
                </a:pPr>
                <a:r>
                  <a:rPr lang="en-US" dirty="0"/>
                  <a:t>MPI solution – partition work among “N” </a:t>
                </a:r>
                <a:r>
                  <a:rPr lang="en-US" dirty="0" err="1"/>
                  <a:t>mpi</a:t>
                </a:r>
                <a:r>
                  <a:rPr lang="en-US" dirty="0"/>
                  <a:t> tasks so that each does partial sum for total of M elements of the vectors </a:t>
                </a:r>
              </a:p>
              <a:p>
                <a:pPr marL="57150" indent="0">
                  <a:buNone/>
                </a:pPr>
                <a:endParaRPr lang="en-US" dirty="0"/>
              </a:p>
              <a:p>
                <a:pPr marL="57150" indent="0">
                  <a:buNone/>
                </a:pPr>
                <a:r>
                  <a:rPr lang="en-US" dirty="0"/>
                  <a:t>A*B = </a:t>
                </a:r>
                <a14:m>
                  <m:oMath xmlns:m="http://schemas.openxmlformats.org/officeDocument/2006/math">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𝑏</m:t>
                            </m:r>
                          </m:e>
                          <m:sub>
                            <m:r>
                              <a:rPr lang="en-US" i="1">
                                <a:latin typeface="Cambria Math" panose="02040503050406030204" pitchFamily="18" charset="0"/>
                              </a:rPr>
                              <m:t>𝑖</m:t>
                            </m:r>
                          </m:sub>
                        </m:sSub>
                      </m:e>
                    </m:nary>
                  </m:oMath>
                </a14:m>
                <a:r>
                  <a:rPr lang="en-US" dirty="0"/>
                  <a:t> =</a:t>
                </a:r>
                <a14:m>
                  <m:oMath xmlns:m="http://schemas.openxmlformats.org/officeDocument/2006/math">
                    <m:nary>
                      <m:naryPr>
                        <m:chr m:val="∑"/>
                        <m:subHide m:val="on"/>
                        <m:supHide m:val="on"/>
                        <m:ctrlPr>
                          <a:rPr lang="en-US" i="1" dirty="0" smtClean="0">
                            <a:latin typeface="Cambria Math" panose="02040503050406030204" pitchFamily="18" charset="0"/>
                          </a:rPr>
                        </m:ctrlPr>
                      </m:naryPr>
                      <m:sub/>
                      <m:sup/>
                      <m:e/>
                    </m:nary>
                  </m:oMath>
                </a14:m>
                <a:r>
                  <a:rPr lang="en-US" dirty="0"/>
                  <a:t>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sub>
                      <m:sup>
                        <m:r>
                          <a:rPr lang="en-US" b="0" i="1" smtClean="0">
                            <a:latin typeface="Cambria Math" panose="02040503050406030204" pitchFamily="18" charset="0"/>
                          </a:rPr>
                          <m:t>𝑀</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e>
                    </m:nary>
                  </m:oMath>
                </a14:m>
                <a:r>
                  <a:rPr lang="en-US" dirty="0"/>
                  <a:t>*</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𝑖</m:t>
                        </m:r>
                      </m:sub>
                    </m:sSub>
                  </m:oMath>
                </a14:m>
                <a:r>
                  <a:rPr lang="en-US" dirty="0"/>
                  <a:t>)</a:t>
                </a:r>
              </a:p>
            </p:txBody>
          </p:sp>
        </mc:Choice>
        <mc:Fallback xmlns="">
          <p:sp>
            <p:nvSpPr>
              <p:cNvPr id="3" name="Content Placeholder 2">
                <a:extLst>
                  <a:ext uri="{FF2B5EF4-FFF2-40B4-BE49-F238E27FC236}">
                    <a16:creationId xmlns:a16="http://schemas.microsoft.com/office/drawing/2014/main" id="{D14E1697-B2BC-F4B7-6B21-25741903356D}"/>
                  </a:ext>
                </a:extLst>
              </p:cNvPr>
              <p:cNvSpPr>
                <a:spLocks noGrp="1" noRot="1" noChangeAspect="1" noMove="1" noResize="1" noEditPoints="1" noAdjustHandles="1" noChangeArrowheads="1" noChangeShapeType="1" noTextEdit="1"/>
              </p:cNvSpPr>
              <p:nvPr>
                <p:ph idx="1"/>
              </p:nvPr>
            </p:nvSpPr>
            <p:spPr>
              <a:blipFill>
                <a:blip r:embed="rId2"/>
                <a:stretch>
                  <a:fillRect l="-2413" t="-9399" r="-18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8D51B13-7CC4-E8C8-568D-F593A4CB8034}"/>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486807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6096-7520-3290-3CA7-E882A19D4466}"/>
              </a:ext>
            </a:extLst>
          </p:cNvPr>
          <p:cNvSpPr>
            <a:spLocks noGrp="1"/>
          </p:cNvSpPr>
          <p:nvPr>
            <p:ph type="title"/>
          </p:nvPr>
        </p:nvSpPr>
        <p:spPr/>
        <p:txBody>
          <a:bodyPr/>
          <a:lstStyle/>
          <a:p>
            <a:r>
              <a:rPr lang="en-US" dirty="0"/>
              <a:t>A Simple MPI Program – Vector Dot Product Pseudocode</a:t>
            </a:r>
          </a:p>
        </p:txBody>
      </p:sp>
      <p:sp>
        <p:nvSpPr>
          <p:cNvPr id="3" name="Content Placeholder 2">
            <a:extLst>
              <a:ext uri="{FF2B5EF4-FFF2-40B4-BE49-F238E27FC236}">
                <a16:creationId xmlns:a16="http://schemas.microsoft.com/office/drawing/2014/main" id="{E90D15D9-E507-99CF-88FF-11B45CCE53E0}"/>
              </a:ext>
            </a:extLst>
          </p:cNvPr>
          <p:cNvSpPr>
            <a:spLocks noGrp="1"/>
          </p:cNvSpPr>
          <p:nvPr>
            <p:ph idx="1"/>
          </p:nvPr>
        </p:nvSpPr>
        <p:spPr>
          <a:xfrm>
            <a:off x="7176304" y="1296364"/>
            <a:ext cx="4177496" cy="4776293"/>
          </a:xfrm>
        </p:spPr>
        <p:txBody>
          <a:bodyPr>
            <a:normAutofit fontScale="85000" lnSpcReduction="20000"/>
          </a:bodyPr>
          <a:lstStyle/>
          <a:p>
            <a:pPr marL="57150" indent="0">
              <a:buNone/>
            </a:pPr>
            <a:r>
              <a:rPr lang="en-US" dirty="0"/>
              <a:t>else if I am WORKER </a:t>
            </a:r>
          </a:p>
          <a:p>
            <a:pPr marL="57150" indent="0">
              <a:buNone/>
            </a:pPr>
            <a:r>
              <a:rPr lang="en-US" dirty="0"/>
              <a:t>   receive from BOSS info on part of array I own </a:t>
            </a:r>
          </a:p>
          <a:p>
            <a:pPr marL="57150" indent="0">
              <a:buNone/>
            </a:pPr>
            <a:r>
              <a:rPr lang="en-US" dirty="0"/>
              <a:t>   receive from BOSS  my portion of initial array </a:t>
            </a:r>
          </a:p>
          <a:p>
            <a:pPr marL="57150" indent="0">
              <a:buNone/>
            </a:pPr>
            <a:r>
              <a:rPr lang="en-US" dirty="0"/>
              <a:t>   # calculate my portion of array </a:t>
            </a:r>
          </a:p>
          <a:p>
            <a:pPr marL="57150" indent="0">
              <a:buNone/>
            </a:pPr>
            <a:r>
              <a:rPr lang="en-US" dirty="0"/>
              <a:t>      do j = my first </a:t>
            </a:r>
            <a:r>
              <a:rPr lang="en-US" dirty="0" err="1"/>
              <a:t>column,my</a:t>
            </a:r>
            <a:r>
              <a:rPr lang="en-US" dirty="0"/>
              <a:t> last  </a:t>
            </a:r>
          </a:p>
          <a:p>
            <a:pPr marL="57150" indent="0">
              <a:buNone/>
            </a:pPr>
            <a:r>
              <a:rPr lang="en-US" dirty="0"/>
              <a:t>          </a:t>
            </a:r>
            <a:r>
              <a:rPr lang="en-US" dirty="0" err="1"/>
              <a:t>psum</a:t>
            </a:r>
            <a:r>
              <a:rPr lang="en-US" dirty="0"/>
              <a:t> = a(</a:t>
            </a:r>
            <a:r>
              <a:rPr lang="en-US" dirty="0" err="1"/>
              <a:t>i</a:t>
            </a:r>
            <a:r>
              <a:rPr lang="en-US" dirty="0"/>
              <a:t>)* b(</a:t>
            </a:r>
            <a:r>
              <a:rPr lang="en-US" dirty="0" err="1"/>
              <a:t>i</a:t>
            </a:r>
            <a:r>
              <a:rPr lang="en-US" dirty="0"/>
              <a:t>)) </a:t>
            </a:r>
          </a:p>
          <a:p>
            <a:pPr marL="57150" indent="0">
              <a:buNone/>
            </a:pPr>
            <a:r>
              <a:rPr lang="en-US" dirty="0"/>
              <a:t>      end do </a:t>
            </a:r>
          </a:p>
          <a:p>
            <a:pPr marL="57150" indent="0">
              <a:buNone/>
            </a:pPr>
            <a:r>
              <a:rPr lang="en-US" dirty="0"/>
              <a:t>send BOSS  </a:t>
            </a:r>
            <a:r>
              <a:rPr lang="en-US" dirty="0" err="1"/>
              <a:t>psum</a:t>
            </a:r>
            <a:endParaRPr lang="en-US" dirty="0"/>
          </a:p>
          <a:p>
            <a:pPr marL="57150" indent="0">
              <a:buNone/>
            </a:pPr>
            <a:r>
              <a:rPr lang="en-US" dirty="0"/>
              <a:t> endif</a:t>
            </a:r>
          </a:p>
          <a:p>
            <a:pPr marL="57150" indent="0">
              <a:buNone/>
            </a:pPr>
            <a:endParaRPr lang="en-US" dirty="0"/>
          </a:p>
        </p:txBody>
      </p:sp>
      <p:sp>
        <p:nvSpPr>
          <p:cNvPr id="4" name="Slide Number Placeholder 3">
            <a:extLst>
              <a:ext uri="{FF2B5EF4-FFF2-40B4-BE49-F238E27FC236}">
                <a16:creationId xmlns:a16="http://schemas.microsoft.com/office/drawing/2014/main" id="{76007616-9502-1634-B9C7-30FDEFA5D025}"/>
              </a:ext>
            </a:extLst>
          </p:cNvPr>
          <p:cNvSpPr>
            <a:spLocks noGrp="1"/>
          </p:cNvSpPr>
          <p:nvPr>
            <p:ph type="sldNum" sz="quarter" idx="12"/>
          </p:nvPr>
        </p:nvSpPr>
        <p:spPr/>
        <p:txBody>
          <a:bodyPr/>
          <a:lstStyle/>
          <a:p>
            <a:endParaRPr lang="en-US"/>
          </a:p>
        </p:txBody>
      </p:sp>
      <p:sp>
        <p:nvSpPr>
          <p:cNvPr id="6" name="TextBox 5">
            <a:extLst>
              <a:ext uri="{FF2B5EF4-FFF2-40B4-BE49-F238E27FC236}">
                <a16:creationId xmlns:a16="http://schemas.microsoft.com/office/drawing/2014/main" id="{3AE51F62-AEE0-9099-6DF5-B0CAAF8957FC}"/>
              </a:ext>
            </a:extLst>
          </p:cNvPr>
          <p:cNvSpPr txBox="1"/>
          <p:nvPr/>
        </p:nvSpPr>
        <p:spPr>
          <a:xfrm>
            <a:off x="1018571" y="1388961"/>
            <a:ext cx="4722471" cy="3416320"/>
          </a:xfrm>
          <a:prstGeom prst="rect">
            <a:avLst/>
          </a:prstGeom>
          <a:noFill/>
        </p:spPr>
        <p:txBody>
          <a:bodyPr wrap="square" rtlCol="0">
            <a:spAutoFit/>
          </a:bodyPr>
          <a:lstStyle/>
          <a:p>
            <a:r>
              <a:rPr lang="en-US" dirty="0"/>
              <a:t>Am I BOSS or WORKER ?</a:t>
            </a:r>
          </a:p>
          <a:p>
            <a:endParaRPr lang="en-US" dirty="0"/>
          </a:p>
          <a:p>
            <a:r>
              <a:rPr lang="en-US" dirty="0"/>
              <a:t>if I am BOSS </a:t>
            </a:r>
          </a:p>
          <a:p>
            <a:r>
              <a:rPr lang="en-US" dirty="0"/>
              <a:t>   initialize the array </a:t>
            </a:r>
          </a:p>
          <a:p>
            <a:r>
              <a:rPr lang="en-US" dirty="0"/>
              <a:t>   send each WORKER info on part of array   it owns </a:t>
            </a:r>
          </a:p>
          <a:p>
            <a:r>
              <a:rPr lang="en-US" dirty="0"/>
              <a:t>   send each WORKER its portion of initial array (</a:t>
            </a:r>
            <a:r>
              <a:rPr lang="en-US" dirty="0" err="1"/>
              <a:t>psum</a:t>
            </a:r>
            <a:r>
              <a:rPr lang="en-US" dirty="0"/>
              <a:t>)</a:t>
            </a:r>
          </a:p>
          <a:p>
            <a:r>
              <a:rPr lang="en-US" dirty="0"/>
              <a:t> receive from each WORKER </a:t>
            </a:r>
          </a:p>
          <a:p>
            <a:r>
              <a:rPr lang="en-US" dirty="0"/>
              <a:t>results = </a:t>
            </a:r>
            <a:r>
              <a:rPr lang="en-US" dirty="0" err="1"/>
              <a:t>psum</a:t>
            </a:r>
            <a:endParaRPr lang="en-US" dirty="0"/>
          </a:p>
          <a:p>
            <a:r>
              <a:rPr lang="en-US" dirty="0" err="1"/>
              <a:t>DotProd</a:t>
            </a:r>
            <a:r>
              <a:rPr lang="en-US" dirty="0"/>
              <a:t> = Sum of </a:t>
            </a:r>
            <a:r>
              <a:rPr lang="en-US" dirty="0" err="1"/>
              <a:t>psums</a:t>
            </a:r>
            <a:endParaRPr lang="en-US" dirty="0"/>
          </a:p>
          <a:p>
            <a:endParaRPr lang="en-US" dirty="0"/>
          </a:p>
        </p:txBody>
      </p:sp>
    </p:spTree>
    <p:extLst>
      <p:ext uri="{BB962C8B-B14F-4D97-AF65-F5344CB8AC3E}">
        <p14:creationId xmlns:p14="http://schemas.microsoft.com/office/powerpoint/2010/main" val="2553531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C210-DA96-F0CA-F731-14059CF47383}"/>
              </a:ext>
            </a:extLst>
          </p:cNvPr>
          <p:cNvSpPr>
            <a:spLocks noGrp="1"/>
          </p:cNvSpPr>
          <p:nvPr>
            <p:ph type="title"/>
          </p:nvPr>
        </p:nvSpPr>
        <p:spPr/>
        <p:txBody>
          <a:bodyPr/>
          <a:lstStyle/>
          <a:p>
            <a:r>
              <a:rPr lang="en-US" dirty="0"/>
              <a:t>A Simple MPI Program – Vector Dot Product - Output</a:t>
            </a:r>
          </a:p>
        </p:txBody>
      </p:sp>
      <p:sp>
        <p:nvSpPr>
          <p:cNvPr id="3" name="Content Placeholder 2">
            <a:extLst>
              <a:ext uri="{FF2B5EF4-FFF2-40B4-BE49-F238E27FC236}">
                <a16:creationId xmlns:a16="http://schemas.microsoft.com/office/drawing/2014/main" id="{D14E1697-B2BC-F4B7-6B21-25741903356D}"/>
              </a:ext>
            </a:extLst>
          </p:cNvPr>
          <p:cNvSpPr>
            <a:spLocks noGrp="1"/>
          </p:cNvSpPr>
          <p:nvPr>
            <p:ph idx="1"/>
          </p:nvPr>
        </p:nvSpPr>
        <p:spPr/>
        <p:txBody>
          <a:bodyPr/>
          <a:lstStyle/>
          <a:p>
            <a:pPr marL="57150" indent="0">
              <a:buNone/>
            </a:pPr>
            <a:r>
              <a:rPr lang="en-US" dirty="0" err="1"/>
              <a:t>mpirun</a:t>
            </a:r>
            <a:r>
              <a:rPr lang="en-US" dirty="0"/>
              <a:t> – n16 ./</a:t>
            </a:r>
            <a:r>
              <a:rPr lang="en-US" dirty="0" err="1"/>
              <a:t>aout</a:t>
            </a:r>
            <a:r>
              <a:rPr lang="en-US" dirty="0"/>
              <a:t>                   Launch 16 MPI tasks for </a:t>
            </a:r>
            <a:r>
              <a:rPr lang="en-US" dirty="0" err="1"/>
              <a:t>DoProduct</a:t>
            </a:r>
            <a:r>
              <a:rPr lang="en-US" dirty="0"/>
              <a:t> example</a:t>
            </a:r>
          </a:p>
          <a:p>
            <a:pPr marL="57150" indent="0">
              <a:buNone/>
            </a:pPr>
            <a:r>
              <a:rPr lang="en-US" dirty="0"/>
              <a:t>Output for example –</a:t>
            </a:r>
          </a:p>
          <a:p>
            <a:pPr marL="57150" indent="0">
              <a:buNone/>
            </a:pPr>
            <a:endParaRPr lang="en-US" dirty="0"/>
          </a:p>
        </p:txBody>
      </p:sp>
      <p:sp>
        <p:nvSpPr>
          <p:cNvPr id="4" name="Slide Number Placeholder 3">
            <a:extLst>
              <a:ext uri="{FF2B5EF4-FFF2-40B4-BE49-F238E27FC236}">
                <a16:creationId xmlns:a16="http://schemas.microsoft.com/office/drawing/2014/main" id="{C8D51B13-7CC4-E8C8-568D-F593A4CB8034}"/>
              </a:ext>
            </a:extLst>
          </p:cNvPr>
          <p:cNvSpPr>
            <a:spLocks noGrp="1"/>
          </p:cNvSpPr>
          <p:nvPr>
            <p:ph type="sldNum" sz="quarter" idx="12"/>
          </p:nvPr>
        </p:nvSpPr>
        <p:spPr/>
        <p:txBody>
          <a:bodyPr/>
          <a:lstStyle/>
          <a:p>
            <a:endParaRPr lang="en-US"/>
          </a:p>
        </p:txBody>
      </p:sp>
      <p:sp>
        <p:nvSpPr>
          <p:cNvPr id="5" name="TextBox 4">
            <a:extLst>
              <a:ext uri="{FF2B5EF4-FFF2-40B4-BE49-F238E27FC236}">
                <a16:creationId xmlns:a16="http://schemas.microsoft.com/office/drawing/2014/main" id="{403EA5AE-F78E-6EA4-B9AA-7C57AF5E9246}"/>
              </a:ext>
            </a:extLst>
          </p:cNvPr>
          <p:cNvSpPr txBox="1"/>
          <p:nvPr/>
        </p:nvSpPr>
        <p:spPr>
          <a:xfrm>
            <a:off x="4236334" y="1747777"/>
            <a:ext cx="7117466" cy="5078313"/>
          </a:xfrm>
          <a:prstGeom prst="rect">
            <a:avLst/>
          </a:prstGeom>
          <a:noFill/>
        </p:spPr>
        <p:txBody>
          <a:bodyPr wrap="square" rtlCol="0">
            <a:spAutoFit/>
          </a:bodyPr>
          <a:lstStyle/>
          <a:p>
            <a:r>
              <a:rPr lang="en-US" dirty="0"/>
              <a:t>MPI task 0 has started...</a:t>
            </a:r>
          </a:p>
          <a:p>
            <a:r>
              <a:rPr lang="en-US" dirty="0"/>
              <a:t>Initialized array serial dot product = 3.200000e+07</a:t>
            </a:r>
          </a:p>
          <a:p>
            <a:r>
              <a:rPr lang="en-US" dirty="0"/>
              <a:t>Sent 4000000 elements to task 1 offset= 4000000</a:t>
            </a:r>
          </a:p>
          <a:p>
            <a:r>
              <a:rPr lang="en-US" dirty="0"/>
              <a:t>Sent 4000000 elements to task 2 offset= 8000000</a:t>
            </a:r>
          </a:p>
          <a:p>
            <a:r>
              <a:rPr lang="en-US" dirty="0"/>
              <a:t>Sent 4000000 elements to task 3 offset= 12000000</a:t>
            </a:r>
          </a:p>
          <a:p>
            <a:r>
              <a:rPr lang="en-US" dirty="0"/>
              <a:t>Task 0 </a:t>
            </a:r>
            <a:r>
              <a:rPr lang="en-US" dirty="0" err="1"/>
              <a:t>mysum</a:t>
            </a:r>
            <a:r>
              <a:rPr lang="en-US" dirty="0"/>
              <a:t> = 8.000000e+06</a:t>
            </a:r>
          </a:p>
          <a:p>
            <a:r>
              <a:rPr lang="en-US" dirty="0"/>
              <a:t>MPI task 1 has started...</a:t>
            </a:r>
          </a:p>
          <a:p>
            <a:r>
              <a:rPr lang="en-US" dirty="0"/>
              <a:t>Task 1 </a:t>
            </a:r>
            <a:r>
              <a:rPr lang="en-US" dirty="0" err="1"/>
              <a:t>mysum</a:t>
            </a:r>
            <a:r>
              <a:rPr lang="en-US" dirty="0"/>
              <a:t> = 8.000000e+06</a:t>
            </a:r>
          </a:p>
          <a:p>
            <a:r>
              <a:rPr lang="en-US" dirty="0"/>
              <a:t>MPI task 2 has started...</a:t>
            </a:r>
          </a:p>
          <a:p>
            <a:r>
              <a:rPr lang="en-US" dirty="0"/>
              <a:t>Task 2 </a:t>
            </a:r>
            <a:r>
              <a:rPr lang="en-US" dirty="0" err="1"/>
              <a:t>mysum</a:t>
            </a:r>
            <a:r>
              <a:rPr lang="en-US" dirty="0"/>
              <a:t> = 8.000000e+06</a:t>
            </a:r>
          </a:p>
          <a:p>
            <a:r>
              <a:rPr lang="en-US" dirty="0"/>
              <a:t>MPI task 3 has started...</a:t>
            </a:r>
          </a:p>
          <a:p>
            <a:r>
              <a:rPr lang="en-US" dirty="0"/>
              <a:t>Task 3 </a:t>
            </a:r>
            <a:r>
              <a:rPr lang="en-US" dirty="0" err="1"/>
              <a:t>mysum</a:t>
            </a:r>
            <a:r>
              <a:rPr lang="en-US" dirty="0"/>
              <a:t> = 8.000000e+06</a:t>
            </a:r>
          </a:p>
          <a:p>
            <a:r>
              <a:rPr lang="en-US" dirty="0"/>
              <a:t>…</a:t>
            </a:r>
          </a:p>
          <a:p>
            <a:r>
              <a:rPr lang="en-US"/>
              <a:t>…</a:t>
            </a:r>
          </a:p>
          <a:p>
            <a:endParaRPr lang="en-US" dirty="0"/>
          </a:p>
          <a:p>
            <a:r>
              <a:rPr lang="en-US" dirty="0"/>
              <a:t>*** Final parallel dot  product = 3.200000e+07 ***</a:t>
            </a:r>
          </a:p>
          <a:p>
            <a:endParaRPr lang="en-US" dirty="0"/>
          </a:p>
          <a:p>
            <a:endParaRPr lang="en-US" dirty="0"/>
          </a:p>
        </p:txBody>
      </p:sp>
    </p:spTree>
    <p:extLst>
      <p:ext uri="{BB962C8B-B14F-4D97-AF65-F5344CB8AC3E}">
        <p14:creationId xmlns:p14="http://schemas.microsoft.com/office/powerpoint/2010/main" val="1970753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0F4F9-9E6C-5ED7-8C5E-8167397CB827}"/>
              </a:ext>
            </a:extLst>
          </p:cNvPr>
          <p:cNvSpPr>
            <a:spLocks noGrp="1"/>
          </p:cNvSpPr>
          <p:nvPr>
            <p:ph type="title"/>
          </p:nvPr>
        </p:nvSpPr>
        <p:spPr/>
        <p:txBody>
          <a:bodyPr/>
          <a:lstStyle/>
          <a:p>
            <a:r>
              <a:rPr lang="en-US" dirty="0"/>
              <a:t>What is MPI ?</a:t>
            </a:r>
          </a:p>
        </p:txBody>
      </p:sp>
      <p:sp>
        <p:nvSpPr>
          <p:cNvPr id="3" name="Content Placeholder 2">
            <a:extLst>
              <a:ext uri="{FF2B5EF4-FFF2-40B4-BE49-F238E27FC236}">
                <a16:creationId xmlns:a16="http://schemas.microsoft.com/office/drawing/2014/main" id="{02D0D1E0-CFDD-3296-B963-03930082A401}"/>
              </a:ext>
            </a:extLst>
          </p:cNvPr>
          <p:cNvSpPr>
            <a:spLocks noGrp="1"/>
          </p:cNvSpPr>
          <p:nvPr>
            <p:ph idx="1"/>
          </p:nvPr>
        </p:nvSpPr>
        <p:spPr>
          <a:xfrm>
            <a:off x="838200" y="1296364"/>
            <a:ext cx="10515600" cy="4776293"/>
          </a:xfrm>
        </p:spPr>
        <p:txBody>
          <a:bodyPr>
            <a:normAutofit fontScale="70000" lnSpcReduction="20000"/>
          </a:bodyPr>
          <a:lstStyle/>
          <a:p>
            <a:r>
              <a:rPr lang="en-US" b="1" dirty="0"/>
              <a:t>An Interface Specification -M P I</a:t>
            </a:r>
            <a:r>
              <a:rPr lang="en-US" dirty="0"/>
              <a:t> = </a:t>
            </a:r>
            <a:r>
              <a:rPr lang="en-US" b="1" dirty="0"/>
              <a:t>M</a:t>
            </a:r>
            <a:r>
              <a:rPr lang="en-US" dirty="0"/>
              <a:t>essage </a:t>
            </a:r>
            <a:r>
              <a:rPr lang="en-US" b="1" dirty="0"/>
              <a:t>P</a:t>
            </a:r>
            <a:r>
              <a:rPr lang="en-US" dirty="0"/>
              <a:t>assing </a:t>
            </a:r>
            <a:r>
              <a:rPr lang="en-US" b="1" dirty="0"/>
              <a:t>I</a:t>
            </a:r>
            <a:r>
              <a:rPr lang="en-US" dirty="0"/>
              <a:t>nterface</a:t>
            </a:r>
          </a:p>
          <a:p>
            <a:r>
              <a:rPr lang="en-US" dirty="0"/>
              <a:t>MPI is a specification for the developers and users of message passing libraries. It is the specification of what such a library </a:t>
            </a:r>
            <a:r>
              <a:rPr lang="en-US" u="sng" dirty="0"/>
              <a:t>should</a:t>
            </a:r>
            <a:r>
              <a:rPr lang="en-US" dirty="0"/>
              <a:t> be.</a:t>
            </a:r>
          </a:p>
          <a:p>
            <a:r>
              <a:rPr lang="en-US" dirty="0"/>
              <a:t>MPI </a:t>
            </a:r>
            <a:r>
              <a:rPr lang="en-US" i="1" dirty="0"/>
              <a:t>addresses the message-passing parallel programming model</a:t>
            </a:r>
            <a:r>
              <a:rPr lang="en-US" dirty="0"/>
              <a:t>: data is moved from the address space of one process to that of another process through cooperative, concurrent operations on each process.</a:t>
            </a:r>
          </a:p>
          <a:p>
            <a:r>
              <a:rPr lang="en-US" dirty="0"/>
              <a:t>The goal of the Message Passing Interface is to provide a widely used standard for writing message passing programs. The interface attempts to be:</a:t>
            </a:r>
          </a:p>
          <a:p>
            <a:pPr lvl="1"/>
            <a:r>
              <a:rPr lang="en-US" dirty="0"/>
              <a:t>Practical</a:t>
            </a:r>
          </a:p>
          <a:p>
            <a:pPr lvl="1"/>
            <a:r>
              <a:rPr lang="en-US" dirty="0"/>
              <a:t>Portable</a:t>
            </a:r>
          </a:p>
          <a:p>
            <a:pPr lvl="1"/>
            <a:r>
              <a:rPr lang="en-US" dirty="0"/>
              <a:t>Efficient</a:t>
            </a:r>
          </a:p>
          <a:p>
            <a:pPr lvl="1"/>
            <a:r>
              <a:rPr lang="en-US" dirty="0"/>
              <a:t>Flexible</a:t>
            </a:r>
          </a:p>
          <a:p>
            <a:r>
              <a:rPr lang="en-US" dirty="0"/>
              <a:t>The MPI standard has gone through a number of revisions, with the most recent version being MPI-3.x</a:t>
            </a:r>
          </a:p>
          <a:p>
            <a:r>
              <a:rPr lang="en-US" dirty="0"/>
              <a:t>Interface specifications have been defined for C and Fortran90 language bindings:</a:t>
            </a:r>
          </a:p>
          <a:p>
            <a:pPr lvl="1"/>
            <a:r>
              <a:rPr lang="en-US" dirty="0"/>
              <a:t>C++ bindings from MPI-1 are removed in MPI-3</a:t>
            </a:r>
          </a:p>
          <a:p>
            <a:r>
              <a:rPr lang="en-US" dirty="0"/>
              <a:t>MPI-3 also provides support for Fortran 2003 and 2008 features</a:t>
            </a:r>
          </a:p>
          <a:p>
            <a:r>
              <a:rPr lang="en-US" dirty="0"/>
              <a:t>Actual MPI library implementations differ in which version and features of the MPI standard they support. </a:t>
            </a:r>
          </a:p>
          <a:p>
            <a:endParaRPr lang="en-US" dirty="0"/>
          </a:p>
        </p:txBody>
      </p:sp>
      <p:sp>
        <p:nvSpPr>
          <p:cNvPr id="4" name="Slide Number Placeholder 3">
            <a:extLst>
              <a:ext uri="{FF2B5EF4-FFF2-40B4-BE49-F238E27FC236}">
                <a16:creationId xmlns:a16="http://schemas.microsoft.com/office/drawing/2014/main" id="{B3E6C896-F6BD-69E0-6972-27F021AA0563}"/>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530182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9285F-25AE-CE6C-284F-8BA8E6FB4AD0}"/>
              </a:ext>
            </a:extLst>
          </p:cNvPr>
          <p:cNvSpPr>
            <a:spLocks noGrp="1"/>
          </p:cNvSpPr>
          <p:nvPr>
            <p:ph type="title"/>
          </p:nvPr>
        </p:nvSpPr>
        <p:spPr/>
        <p:txBody>
          <a:bodyPr/>
          <a:lstStyle/>
          <a:p>
            <a:r>
              <a:rPr lang="en-US" dirty="0"/>
              <a:t>A Simple MPI Program – Matrix- Matrix Multiply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2646EFB-D0D0-7770-80D6-C515919D2DBB}"/>
                  </a:ext>
                </a:extLst>
              </p:cNvPr>
              <p:cNvSpPr>
                <a:spLocks noGrp="1"/>
              </p:cNvSpPr>
              <p:nvPr>
                <p:ph idx="1"/>
              </p:nvPr>
            </p:nvSpPr>
            <p:spPr/>
            <p:txBody>
              <a:bodyPr/>
              <a:lstStyle/>
              <a:p>
                <a:pPr marL="57150" indent="0">
                  <a:buNone/>
                </a:pPr>
                <a:r>
                  <a:rPr lang="en-US" dirty="0"/>
                  <a:t>Matrix-Matrix multiply (matrix), of two matrices, A, B – produces another matrix, C</a:t>
                </a:r>
              </a:p>
              <a:p>
                <a:pPr marL="57150" indent="0">
                  <a:buNone/>
                </a:pPr>
                <a:endParaRPr lang="en-US" dirty="0"/>
              </a:p>
              <a:p>
                <a:pPr marL="57150" indent="0">
                  <a:buNone/>
                </a:pPr>
                <a:r>
                  <a:rPr lang="en-US" dirty="0"/>
                  <a:t>A * B = C</a:t>
                </a:r>
              </a:p>
              <a:p>
                <a:pPr marL="57150" indent="0">
                  <a:buNone/>
                </a:pPr>
                <a:endParaRPr lang="en-US" dirty="0"/>
              </a:p>
              <a:p>
                <a:pPr marL="57150" indent="0">
                  <a:buNone/>
                </a:pPr>
                <a:r>
                  <a:rPr lang="en-US" dirty="0"/>
                  <a:t>Or matrix elements of C,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𝑖𝑗</m:t>
                        </m:r>
                      </m:sub>
                    </m:sSub>
                  </m:oMath>
                </a14:m>
                <a:r>
                  <a:rPr lang="en-US" dirty="0"/>
                  <a:t> = </a:t>
                </a:r>
                <a14:m>
                  <m:oMath xmlns:m="http://schemas.openxmlformats.org/officeDocument/2006/math">
                    <m:nary>
                      <m:naryPr>
                        <m:chr m:val="∑"/>
                        <m:subHide m:val="on"/>
                        <m:supHide m:val="on"/>
                        <m:ctrlPr>
                          <a:rPr lang="en-US" i="1" smtClean="0">
                            <a:latin typeface="Cambria Math" panose="02040503050406030204" pitchFamily="18" charset="0"/>
                          </a:rPr>
                        </m:ctrlPr>
                      </m:naryP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𝑖𝑘</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𝑘𝑗</m:t>
                            </m:r>
                          </m:sub>
                        </m:sSub>
                      </m:e>
                    </m:nary>
                  </m:oMath>
                </a14:m>
                <a:endParaRPr lang="en-US" dirty="0"/>
              </a:p>
              <a:p>
                <a:pPr marL="57150" indent="0">
                  <a:buNone/>
                </a:pPr>
                <a:r>
                  <a:rPr lang="en-US" dirty="0"/>
                  <a:t>Where the sum is over the k elements of A, B</a:t>
                </a:r>
              </a:p>
              <a:p>
                <a:pPr marL="57150" indent="0">
                  <a:buNone/>
                </a:pPr>
                <a:endParaRPr lang="en-US" dirty="0"/>
              </a:p>
              <a:p>
                <a:pPr marL="57150" indent="0">
                  <a:buNone/>
                </a:pPr>
                <a:endParaRPr lang="en-US" dirty="0"/>
              </a:p>
              <a:p>
                <a:pPr marL="57150" indent="0">
                  <a:buNone/>
                </a:pPr>
                <a:endParaRPr lang="en-US" dirty="0"/>
              </a:p>
            </p:txBody>
          </p:sp>
        </mc:Choice>
        <mc:Fallback>
          <p:sp>
            <p:nvSpPr>
              <p:cNvPr id="3" name="Content Placeholder 2">
                <a:extLst>
                  <a:ext uri="{FF2B5EF4-FFF2-40B4-BE49-F238E27FC236}">
                    <a16:creationId xmlns:a16="http://schemas.microsoft.com/office/drawing/2014/main" id="{82646EFB-D0D0-7770-80D6-C515919D2DBB}"/>
                  </a:ext>
                </a:extLst>
              </p:cNvPr>
              <p:cNvSpPr>
                <a:spLocks noGrp="1" noRot="1" noChangeAspect="1" noMove="1" noResize="1" noEditPoints="1" noAdjustHandles="1" noChangeArrowheads="1" noChangeShapeType="1" noTextEdit="1"/>
              </p:cNvSpPr>
              <p:nvPr>
                <p:ph idx="1"/>
              </p:nvPr>
            </p:nvSpPr>
            <p:spPr>
              <a:blipFill>
                <a:blip r:embed="rId2"/>
                <a:stretch>
                  <a:fillRect l="-1327" t="-182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6CACAF6-D65F-CF33-FDA4-D401EB3BF59B}"/>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1499534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0F21E-851D-948B-3FFF-DD4F2B1B1C49}"/>
              </a:ext>
            </a:extLst>
          </p:cNvPr>
          <p:cNvSpPr>
            <a:spLocks noGrp="1"/>
          </p:cNvSpPr>
          <p:nvPr>
            <p:ph type="title"/>
          </p:nvPr>
        </p:nvSpPr>
        <p:spPr/>
        <p:txBody>
          <a:bodyPr/>
          <a:lstStyle/>
          <a:p>
            <a:r>
              <a:rPr lang="en-US" dirty="0"/>
              <a:t>Calculating PI – Using Monte Carlo Method</a:t>
            </a:r>
          </a:p>
        </p:txBody>
      </p:sp>
      <p:sp>
        <p:nvSpPr>
          <p:cNvPr id="4" name="Slide Number Placeholder 3">
            <a:extLst>
              <a:ext uri="{FF2B5EF4-FFF2-40B4-BE49-F238E27FC236}">
                <a16:creationId xmlns:a16="http://schemas.microsoft.com/office/drawing/2014/main" id="{33CC4B90-9CCD-7DD5-33C3-5FD874CF22FB}"/>
              </a:ext>
            </a:extLst>
          </p:cNvPr>
          <p:cNvSpPr>
            <a:spLocks noGrp="1"/>
          </p:cNvSpPr>
          <p:nvPr>
            <p:ph type="sldNum" sz="quarter" idx="12"/>
          </p:nvPr>
        </p:nvSpPr>
        <p:spPr/>
        <p:txBody>
          <a:bodyPr/>
          <a:lstStyle/>
          <a:p>
            <a:endParaRPr lang="en-US"/>
          </a:p>
        </p:txBody>
      </p:sp>
      <p:pic>
        <p:nvPicPr>
          <p:cNvPr id="1030" name="Picture 6" descr="Pi">
            <a:extLst>
              <a:ext uri="{FF2B5EF4-FFF2-40B4-BE49-F238E27FC236}">
                <a16:creationId xmlns:a16="http://schemas.microsoft.com/office/drawing/2014/main" id="{25E71C54-857C-B829-CBED-62ED6B8D9B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7417" y="1159164"/>
            <a:ext cx="3367685" cy="50855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5372023-37EB-98A5-AC74-99FC89A58883}"/>
              </a:ext>
            </a:extLst>
          </p:cNvPr>
          <p:cNvSpPr txBox="1"/>
          <p:nvPr/>
        </p:nvSpPr>
        <p:spPr>
          <a:xfrm>
            <a:off x="278780" y="1605776"/>
            <a:ext cx="6835698"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Inscribe a circle with radius </a:t>
            </a:r>
            <a:r>
              <a:rPr lang="en-US" b="1" dirty="0"/>
              <a:t>r</a:t>
            </a:r>
            <a:r>
              <a:rPr lang="en-US" dirty="0"/>
              <a:t> in a square with side length of</a:t>
            </a:r>
            <a:r>
              <a:rPr lang="en-US" b="1" dirty="0"/>
              <a:t> 2</a:t>
            </a:r>
            <a:r>
              <a:rPr lang="en-US" b="1" i="1" dirty="0"/>
              <a:t>r</a:t>
            </a:r>
          </a:p>
          <a:p>
            <a:pPr marL="285750" indent="-285750">
              <a:buFont typeface="Arial" panose="020B0604020202020204" pitchFamily="34" charset="0"/>
              <a:buChar char="•"/>
            </a:pPr>
            <a:r>
              <a:rPr lang="en-US" dirty="0"/>
              <a:t>The area of the circle is </a:t>
            </a:r>
            <a:r>
              <a:rPr lang="el-GR" b="1" dirty="0"/>
              <a:t>Π</a:t>
            </a:r>
            <a:r>
              <a:rPr lang="en-US" b="1" dirty="0"/>
              <a:t>r2</a:t>
            </a:r>
            <a:r>
              <a:rPr lang="en-US" dirty="0"/>
              <a:t> and the area of the square is </a:t>
            </a:r>
            <a:r>
              <a:rPr lang="en-US" b="1" dirty="0"/>
              <a:t>4r2</a:t>
            </a:r>
          </a:p>
          <a:p>
            <a:pPr marL="285750" indent="-285750">
              <a:buFont typeface="Arial" panose="020B0604020202020204" pitchFamily="34" charset="0"/>
              <a:buChar char="•"/>
            </a:pPr>
            <a:r>
              <a:rPr lang="en-US" dirty="0"/>
              <a:t>The ratio of the area of the circle to the area of the square is:</a:t>
            </a:r>
            <a:br>
              <a:rPr lang="en-US" dirty="0"/>
            </a:br>
            <a:r>
              <a:rPr lang="el-GR" b="1" dirty="0"/>
              <a:t>Π</a:t>
            </a:r>
            <a:r>
              <a:rPr lang="en-US" b="1" dirty="0"/>
              <a:t>r2 / 4r2 = </a:t>
            </a:r>
            <a:r>
              <a:rPr lang="el-GR" b="1" dirty="0"/>
              <a:t>Π / 4</a:t>
            </a:r>
            <a:endParaRPr lang="el-GR" dirty="0"/>
          </a:p>
          <a:p>
            <a:r>
              <a:rPr lang="en-US" dirty="0"/>
              <a:t>If One  randomly generates </a:t>
            </a:r>
            <a:r>
              <a:rPr lang="en-US" b="1" dirty="0"/>
              <a:t>N</a:t>
            </a:r>
            <a:r>
              <a:rPr lang="en-US" dirty="0"/>
              <a:t> points inside the square, approximately</a:t>
            </a:r>
            <a:br>
              <a:rPr lang="en-US" dirty="0"/>
            </a:br>
            <a:endParaRPr lang="en-US" dirty="0"/>
          </a:p>
          <a:p>
            <a:r>
              <a:rPr lang="en-US" b="1" dirty="0"/>
              <a:t>N * </a:t>
            </a:r>
            <a:r>
              <a:rPr lang="el-GR" b="1" dirty="0"/>
              <a:t>Π / 4</a:t>
            </a:r>
            <a:r>
              <a:rPr lang="el-GR" dirty="0"/>
              <a:t> </a:t>
            </a:r>
            <a:r>
              <a:rPr lang="en-US" dirty="0"/>
              <a:t>of those points (</a:t>
            </a:r>
            <a:r>
              <a:rPr lang="en-US" b="1" dirty="0"/>
              <a:t>M</a:t>
            </a:r>
            <a:r>
              <a:rPr lang="en-US" dirty="0"/>
              <a:t>) should fall inside the circle.</a:t>
            </a:r>
          </a:p>
          <a:p>
            <a:endParaRPr lang="en-US" b="1" dirty="0"/>
          </a:p>
          <a:p>
            <a:r>
              <a:rPr lang="el-GR" b="1" dirty="0"/>
              <a:t>Π </a:t>
            </a:r>
            <a:r>
              <a:rPr lang="en-US" dirty="0"/>
              <a:t>is then approximated as:</a:t>
            </a:r>
          </a:p>
          <a:p>
            <a:br>
              <a:rPr lang="en-US" dirty="0"/>
            </a:br>
            <a:r>
              <a:rPr lang="en-US" b="1" dirty="0"/>
              <a:t>N * </a:t>
            </a:r>
            <a:r>
              <a:rPr lang="el-GR" b="1" dirty="0"/>
              <a:t>Π / 4 = </a:t>
            </a:r>
            <a:r>
              <a:rPr lang="en-US" b="1" dirty="0"/>
              <a:t>M</a:t>
            </a:r>
            <a:br>
              <a:rPr lang="en-US" b="1" dirty="0"/>
            </a:br>
            <a:r>
              <a:rPr lang="el-GR" b="1" dirty="0"/>
              <a:t>Π / 4 = </a:t>
            </a:r>
            <a:r>
              <a:rPr lang="en-US" b="1" dirty="0"/>
              <a:t>M / N</a:t>
            </a:r>
            <a:br>
              <a:rPr lang="en-US" b="1" dirty="0"/>
            </a:br>
            <a:r>
              <a:rPr lang="el-GR" b="1" dirty="0"/>
              <a:t>Π = 4 * </a:t>
            </a:r>
            <a:r>
              <a:rPr lang="en-US" b="1" dirty="0"/>
              <a:t>M / N</a:t>
            </a:r>
            <a:endParaRPr lang="en-US" dirty="0"/>
          </a:p>
          <a:p>
            <a:r>
              <a:rPr lang="en-US" dirty="0"/>
              <a:t>Note that increasing the number of points generated improves the approximation.</a:t>
            </a:r>
          </a:p>
        </p:txBody>
      </p:sp>
    </p:spTree>
    <p:extLst>
      <p:ext uri="{BB962C8B-B14F-4D97-AF65-F5344CB8AC3E}">
        <p14:creationId xmlns:p14="http://schemas.microsoft.com/office/powerpoint/2010/main" val="282105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3707E-EF38-C722-E8DB-159F50DE8A42}"/>
              </a:ext>
            </a:extLst>
          </p:cNvPr>
          <p:cNvSpPr>
            <a:spLocks noGrp="1"/>
          </p:cNvSpPr>
          <p:nvPr>
            <p:ph type="title"/>
          </p:nvPr>
        </p:nvSpPr>
        <p:spPr/>
        <p:txBody>
          <a:bodyPr/>
          <a:lstStyle/>
          <a:p>
            <a:r>
              <a:rPr lang="en-US" dirty="0"/>
              <a:t>Calculating PI – Using Monte Carlo Method</a:t>
            </a:r>
          </a:p>
        </p:txBody>
      </p:sp>
      <p:sp>
        <p:nvSpPr>
          <p:cNvPr id="3" name="Content Placeholder 2">
            <a:extLst>
              <a:ext uri="{FF2B5EF4-FFF2-40B4-BE49-F238E27FC236}">
                <a16:creationId xmlns:a16="http://schemas.microsoft.com/office/drawing/2014/main" id="{DA820EFC-66A4-91DB-D4FA-FD4A1D9DC3BF}"/>
              </a:ext>
            </a:extLst>
          </p:cNvPr>
          <p:cNvSpPr>
            <a:spLocks noGrp="1"/>
          </p:cNvSpPr>
          <p:nvPr>
            <p:ph idx="1"/>
          </p:nvPr>
        </p:nvSpPr>
        <p:spPr/>
        <p:txBody>
          <a:bodyPr>
            <a:normAutofit fontScale="77500" lnSpcReduction="20000"/>
          </a:bodyPr>
          <a:lstStyle/>
          <a:p>
            <a:pPr marL="57150" indent="0">
              <a:buNone/>
            </a:pPr>
            <a:r>
              <a:rPr lang="en-US" b="1" dirty="0"/>
              <a:t>Pseudocode for serial algorithm</a:t>
            </a:r>
          </a:p>
          <a:p>
            <a:pPr marL="57150" indent="0">
              <a:buNone/>
            </a:pPr>
            <a:r>
              <a:rPr lang="en-US" dirty="0"/>
              <a:t> </a:t>
            </a:r>
            <a:r>
              <a:rPr lang="en-US" dirty="0" err="1"/>
              <a:t>npoints</a:t>
            </a:r>
            <a:r>
              <a:rPr lang="en-US" dirty="0"/>
              <a:t> = 10000 </a:t>
            </a:r>
          </a:p>
          <a:p>
            <a:pPr marL="57150" indent="0">
              <a:buNone/>
            </a:pPr>
            <a:r>
              <a:rPr lang="en-US" dirty="0" err="1"/>
              <a:t>circle_count</a:t>
            </a:r>
            <a:r>
              <a:rPr lang="en-US" dirty="0"/>
              <a:t> = 0 </a:t>
            </a:r>
          </a:p>
          <a:p>
            <a:pPr marL="57150" indent="0">
              <a:buNone/>
            </a:pPr>
            <a:r>
              <a:rPr lang="en-US" dirty="0"/>
              <a:t>do j = 1,npoints </a:t>
            </a:r>
          </a:p>
          <a:p>
            <a:pPr marL="57150" indent="0">
              <a:buNone/>
            </a:pPr>
            <a:r>
              <a:rPr lang="en-US" dirty="0"/>
              <a:t> 	generate 2 random numbers between 0 and 1 </a:t>
            </a:r>
          </a:p>
          <a:p>
            <a:pPr marL="57150" indent="0">
              <a:buNone/>
            </a:pPr>
            <a:r>
              <a:rPr lang="en-US" dirty="0"/>
              <a:t>	</a:t>
            </a:r>
            <a:r>
              <a:rPr lang="en-US" dirty="0" err="1"/>
              <a:t>xcoordinate</a:t>
            </a:r>
            <a:r>
              <a:rPr lang="en-US" dirty="0"/>
              <a:t> = random1 </a:t>
            </a:r>
          </a:p>
          <a:p>
            <a:pPr marL="57150" indent="0">
              <a:buNone/>
            </a:pPr>
            <a:r>
              <a:rPr lang="en-US" dirty="0"/>
              <a:t>	</a:t>
            </a:r>
            <a:r>
              <a:rPr lang="en-US" dirty="0" err="1"/>
              <a:t>ycoordinate</a:t>
            </a:r>
            <a:r>
              <a:rPr lang="en-US" dirty="0"/>
              <a:t> = random2 </a:t>
            </a:r>
          </a:p>
          <a:p>
            <a:pPr marL="57150" indent="0">
              <a:buNone/>
            </a:pPr>
            <a:r>
              <a:rPr lang="en-US" dirty="0"/>
              <a:t>	if (</a:t>
            </a:r>
            <a:r>
              <a:rPr lang="en-US" dirty="0" err="1"/>
              <a:t>xcoordinate</a:t>
            </a:r>
            <a:r>
              <a:rPr lang="en-US" dirty="0"/>
              <a:t>, </a:t>
            </a:r>
            <a:r>
              <a:rPr lang="en-US" dirty="0" err="1"/>
              <a:t>ycoordinate</a:t>
            </a:r>
            <a:r>
              <a:rPr lang="en-US" dirty="0"/>
              <a:t>) inside circle </a:t>
            </a:r>
          </a:p>
          <a:p>
            <a:pPr marL="57150" indent="0">
              <a:buNone/>
            </a:pPr>
            <a:r>
              <a:rPr lang="en-US" dirty="0"/>
              <a:t>	then </a:t>
            </a:r>
            <a:r>
              <a:rPr lang="en-US" dirty="0" err="1"/>
              <a:t>circle_count</a:t>
            </a:r>
            <a:r>
              <a:rPr lang="en-US" dirty="0"/>
              <a:t> = </a:t>
            </a:r>
            <a:r>
              <a:rPr lang="en-US" dirty="0" err="1"/>
              <a:t>circle_count</a:t>
            </a:r>
            <a:r>
              <a:rPr lang="en-US" dirty="0"/>
              <a:t> + 1 </a:t>
            </a:r>
          </a:p>
          <a:p>
            <a:pPr marL="57150" indent="0">
              <a:buNone/>
            </a:pPr>
            <a:r>
              <a:rPr lang="en-US" dirty="0"/>
              <a:t>end do </a:t>
            </a:r>
          </a:p>
          <a:p>
            <a:pPr marL="57150" indent="0">
              <a:buNone/>
            </a:pPr>
            <a:r>
              <a:rPr lang="en-US" dirty="0"/>
              <a:t>PI = 4.0*</a:t>
            </a:r>
            <a:r>
              <a:rPr lang="en-US" dirty="0" err="1"/>
              <a:t>circle_count</a:t>
            </a:r>
            <a:r>
              <a:rPr lang="en-US" dirty="0"/>
              <a:t>/</a:t>
            </a:r>
            <a:r>
              <a:rPr lang="en-US" dirty="0" err="1"/>
              <a:t>npoints</a:t>
            </a:r>
            <a:endParaRPr lang="en-US" dirty="0"/>
          </a:p>
        </p:txBody>
      </p:sp>
      <p:sp>
        <p:nvSpPr>
          <p:cNvPr id="4" name="Slide Number Placeholder 3">
            <a:extLst>
              <a:ext uri="{FF2B5EF4-FFF2-40B4-BE49-F238E27FC236}">
                <a16:creationId xmlns:a16="http://schemas.microsoft.com/office/drawing/2014/main" id="{29EB0633-79F3-7EF7-F0FC-F5551DDB43D4}"/>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319307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2932C-7A2D-E2D3-104A-83E04BA64F80}"/>
              </a:ext>
            </a:extLst>
          </p:cNvPr>
          <p:cNvSpPr>
            <a:spLocks noGrp="1"/>
          </p:cNvSpPr>
          <p:nvPr>
            <p:ph type="title"/>
          </p:nvPr>
        </p:nvSpPr>
        <p:spPr/>
        <p:txBody>
          <a:bodyPr/>
          <a:lstStyle/>
          <a:p>
            <a:r>
              <a:rPr lang="en-US" dirty="0"/>
              <a:t>Calculating PI – Using Monte Carlo Method</a:t>
            </a:r>
          </a:p>
        </p:txBody>
      </p:sp>
      <p:pic>
        <p:nvPicPr>
          <p:cNvPr id="6" name="Content Placeholder 5">
            <a:extLst>
              <a:ext uri="{FF2B5EF4-FFF2-40B4-BE49-F238E27FC236}">
                <a16:creationId xmlns:a16="http://schemas.microsoft.com/office/drawing/2014/main" id="{456636A7-8FB3-7440-5BA2-8827D5903F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49669" y="1809227"/>
            <a:ext cx="3815647" cy="4531081"/>
          </a:xfrm>
        </p:spPr>
      </p:pic>
      <p:sp>
        <p:nvSpPr>
          <p:cNvPr id="4" name="Slide Number Placeholder 3">
            <a:extLst>
              <a:ext uri="{FF2B5EF4-FFF2-40B4-BE49-F238E27FC236}">
                <a16:creationId xmlns:a16="http://schemas.microsoft.com/office/drawing/2014/main" id="{DE7C207D-EA49-E0DB-5364-6406883B1A56}"/>
              </a:ext>
            </a:extLst>
          </p:cNvPr>
          <p:cNvSpPr>
            <a:spLocks noGrp="1"/>
          </p:cNvSpPr>
          <p:nvPr>
            <p:ph type="sldNum" sz="quarter" idx="12"/>
          </p:nvPr>
        </p:nvSpPr>
        <p:spPr/>
        <p:txBody>
          <a:bodyPr/>
          <a:lstStyle/>
          <a:p>
            <a:endParaRPr lang="en-US"/>
          </a:p>
        </p:txBody>
      </p:sp>
      <p:sp>
        <p:nvSpPr>
          <p:cNvPr id="8" name="TextBox 7">
            <a:extLst>
              <a:ext uri="{FF2B5EF4-FFF2-40B4-BE49-F238E27FC236}">
                <a16:creationId xmlns:a16="http://schemas.microsoft.com/office/drawing/2014/main" id="{BEE58F03-B52E-E2A2-1D82-E8DE5890E40B}"/>
              </a:ext>
            </a:extLst>
          </p:cNvPr>
          <p:cNvSpPr txBox="1"/>
          <p:nvPr/>
        </p:nvSpPr>
        <p:spPr>
          <a:xfrm>
            <a:off x="223024" y="1538868"/>
            <a:ext cx="7627435" cy="3416320"/>
          </a:xfrm>
          <a:prstGeom prst="rect">
            <a:avLst/>
          </a:prstGeom>
          <a:noFill/>
        </p:spPr>
        <p:txBody>
          <a:bodyPr wrap="square" rtlCol="0">
            <a:spAutoFit/>
          </a:bodyPr>
          <a:lstStyle/>
          <a:p>
            <a:r>
              <a:rPr lang="en-US" dirty="0"/>
              <a:t>A problem that's easy to parallelize: </a:t>
            </a:r>
          </a:p>
          <a:p>
            <a:pPr lvl="1"/>
            <a:r>
              <a:rPr lang="en-US" dirty="0"/>
              <a:t>All point calculations are </a:t>
            </a:r>
            <a:r>
              <a:rPr lang="en-US" b="1" u="sng" dirty="0"/>
              <a:t>independent</a:t>
            </a:r>
            <a:r>
              <a:rPr lang="en-US" dirty="0"/>
              <a:t>; no data dependencies</a:t>
            </a:r>
          </a:p>
          <a:p>
            <a:pPr lvl="1"/>
            <a:r>
              <a:rPr lang="en-US" dirty="0"/>
              <a:t>Work can be evenly divided; no load balance concerns</a:t>
            </a:r>
          </a:p>
          <a:p>
            <a:pPr lvl="1"/>
            <a:r>
              <a:rPr lang="en-US" dirty="0"/>
              <a:t>No need for communication or synchronization between tasks</a:t>
            </a:r>
          </a:p>
          <a:p>
            <a:r>
              <a:rPr lang="en-US" dirty="0"/>
              <a:t>Parallel strategy: </a:t>
            </a:r>
          </a:p>
          <a:p>
            <a:pPr lvl="1"/>
            <a:r>
              <a:rPr lang="en-US" dirty="0"/>
              <a:t>Divide the loop into equal portions that can be executed by the pool of tasks</a:t>
            </a:r>
          </a:p>
          <a:p>
            <a:pPr lvl="1"/>
            <a:r>
              <a:rPr lang="en-US" dirty="0"/>
              <a:t>Each task independently performs its work</a:t>
            </a:r>
          </a:p>
          <a:p>
            <a:pPr lvl="1"/>
            <a:r>
              <a:rPr lang="en-US" dirty="0"/>
              <a:t>A SPMD model is used</a:t>
            </a:r>
          </a:p>
          <a:p>
            <a:pPr lvl="1"/>
            <a:r>
              <a:rPr lang="en-US" dirty="0"/>
              <a:t>One task acts as the master to collect results and compute the value of PI</a:t>
            </a:r>
          </a:p>
          <a:p>
            <a:r>
              <a:rPr lang="en-US" dirty="0"/>
              <a:t>Pseudo code solution: red highlights changes for parallelism.</a:t>
            </a:r>
          </a:p>
        </p:txBody>
      </p:sp>
    </p:spTree>
    <p:extLst>
      <p:ext uri="{BB962C8B-B14F-4D97-AF65-F5344CB8AC3E}">
        <p14:creationId xmlns:p14="http://schemas.microsoft.com/office/powerpoint/2010/main" val="131393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244A9-3AC0-DBCE-059D-FBEC232E2109}"/>
              </a:ext>
            </a:extLst>
          </p:cNvPr>
          <p:cNvSpPr>
            <a:spLocks noGrp="1"/>
          </p:cNvSpPr>
          <p:nvPr>
            <p:ph type="title"/>
          </p:nvPr>
        </p:nvSpPr>
        <p:spPr/>
        <p:txBody>
          <a:bodyPr/>
          <a:lstStyle/>
          <a:p>
            <a:r>
              <a:rPr lang="en-US" dirty="0"/>
              <a:t>Calculating PI – Using Monte Carlo Method - Pseudocode</a:t>
            </a:r>
          </a:p>
        </p:txBody>
      </p:sp>
      <p:sp>
        <p:nvSpPr>
          <p:cNvPr id="3" name="Content Placeholder 2">
            <a:extLst>
              <a:ext uri="{FF2B5EF4-FFF2-40B4-BE49-F238E27FC236}">
                <a16:creationId xmlns:a16="http://schemas.microsoft.com/office/drawing/2014/main" id="{E94597D3-E358-C584-50A8-B373C1A63796}"/>
              </a:ext>
            </a:extLst>
          </p:cNvPr>
          <p:cNvSpPr>
            <a:spLocks noGrp="1"/>
          </p:cNvSpPr>
          <p:nvPr>
            <p:ph idx="1"/>
          </p:nvPr>
        </p:nvSpPr>
        <p:spPr>
          <a:xfrm>
            <a:off x="838200" y="1231244"/>
            <a:ext cx="3990278" cy="4411273"/>
          </a:xfrm>
        </p:spPr>
        <p:txBody>
          <a:bodyPr>
            <a:normAutofit/>
          </a:bodyPr>
          <a:lstStyle/>
          <a:p>
            <a:pPr marL="57150" indent="0">
              <a:buNone/>
            </a:pPr>
            <a:r>
              <a:rPr lang="en-US" sz="1800" dirty="0" err="1">
                <a:latin typeface="+mn-lt"/>
              </a:rPr>
              <a:t>npoints</a:t>
            </a:r>
            <a:r>
              <a:rPr lang="en-US" sz="1800" dirty="0">
                <a:latin typeface="+mn-lt"/>
              </a:rPr>
              <a:t> = 10000 </a:t>
            </a:r>
          </a:p>
          <a:p>
            <a:pPr marL="57150" indent="0">
              <a:buNone/>
            </a:pPr>
            <a:r>
              <a:rPr lang="en-US" sz="1800" dirty="0" err="1">
                <a:latin typeface="+mn-lt"/>
              </a:rPr>
              <a:t>circle_count</a:t>
            </a:r>
            <a:r>
              <a:rPr lang="en-US" sz="1800" dirty="0">
                <a:latin typeface="+mn-lt"/>
              </a:rPr>
              <a:t> = 0 </a:t>
            </a:r>
          </a:p>
          <a:p>
            <a:pPr marL="57150" indent="0">
              <a:buNone/>
            </a:pPr>
            <a:r>
              <a:rPr lang="en-US" sz="1800" dirty="0">
                <a:solidFill>
                  <a:srgbClr val="FF0000"/>
                </a:solidFill>
                <a:latin typeface="+mn-lt"/>
              </a:rPr>
              <a:t>p = number of tasks </a:t>
            </a:r>
          </a:p>
          <a:p>
            <a:pPr marL="57150" indent="0">
              <a:buNone/>
            </a:pPr>
            <a:r>
              <a:rPr lang="en-US" sz="1800" dirty="0">
                <a:solidFill>
                  <a:srgbClr val="FF0000"/>
                </a:solidFill>
                <a:latin typeface="+mn-lt"/>
              </a:rPr>
              <a:t>num = </a:t>
            </a:r>
            <a:r>
              <a:rPr lang="en-US" sz="1800" dirty="0" err="1">
                <a:solidFill>
                  <a:srgbClr val="FF0000"/>
                </a:solidFill>
                <a:latin typeface="+mn-lt"/>
              </a:rPr>
              <a:t>npoints</a:t>
            </a:r>
            <a:r>
              <a:rPr lang="en-US" sz="1800" dirty="0">
                <a:solidFill>
                  <a:srgbClr val="FF0000"/>
                </a:solidFill>
                <a:latin typeface="+mn-lt"/>
              </a:rPr>
              <a:t>/p </a:t>
            </a:r>
          </a:p>
        </p:txBody>
      </p:sp>
      <p:sp>
        <p:nvSpPr>
          <p:cNvPr id="4" name="Slide Number Placeholder 3">
            <a:extLst>
              <a:ext uri="{FF2B5EF4-FFF2-40B4-BE49-F238E27FC236}">
                <a16:creationId xmlns:a16="http://schemas.microsoft.com/office/drawing/2014/main" id="{23B18CDA-C915-10EB-62D9-48CF1AA9CECD}"/>
              </a:ext>
            </a:extLst>
          </p:cNvPr>
          <p:cNvSpPr>
            <a:spLocks noGrp="1"/>
          </p:cNvSpPr>
          <p:nvPr>
            <p:ph type="sldNum" sz="quarter" idx="12"/>
          </p:nvPr>
        </p:nvSpPr>
        <p:spPr/>
        <p:txBody>
          <a:bodyPr/>
          <a:lstStyle/>
          <a:p>
            <a:endParaRPr lang="en-US"/>
          </a:p>
        </p:txBody>
      </p:sp>
      <p:sp>
        <p:nvSpPr>
          <p:cNvPr id="5" name="TextBox 4">
            <a:extLst>
              <a:ext uri="{FF2B5EF4-FFF2-40B4-BE49-F238E27FC236}">
                <a16:creationId xmlns:a16="http://schemas.microsoft.com/office/drawing/2014/main" id="{90C9D20D-41F0-AE53-54C4-9AE6BF912FF6}"/>
              </a:ext>
            </a:extLst>
          </p:cNvPr>
          <p:cNvSpPr txBox="1"/>
          <p:nvPr/>
        </p:nvSpPr>
        <p:spPr>
          <a:xfrm>
            <a:off x="5218771" y="1594624"/>
            <a:ext cx="6135029" cy="3970318"/>
          </a:xfrm>
          <a:prstGeom prst="rect">
            <a:avLst/>
          </a:prstGeom>
          <a:noFill/>
        </p:spPr>
        <p:txBody>
          <a:bodyPr wrap="square" rtlCol="0">
            <a:spAutoFit/>
          </a:bodyPr>
          <a:lstStyle/>
          <a:p>
            <a:pPr marL="57150" indent="0">
              <a:buNone/>
            </a:pPr>
            <a:r>
              <a:rPr lang="en-US" dirty="0">
                <a:solidFill>
                  <a:srgbClr val="FF0000"/>
                </a:solidFill>
              </a:rPr>
              <a:t>find out if I am MASTER or WORKER </a:t>
            </a:r>
          </a:p>
          <a:p>
            <a:pPr marL="57150" indent="0">
              <a:buNone/>
            </a:pPr>
            <a:r>
              <a:rPr lang="en-US" dirty="0"/>
              <a:t>do j = 1,</a:t>
            </a:r>
            <a:r>
              <a:rPr lang="en-US" dirty="0">
                <a:solidFill>
                  <a:srgbClr val="FF0000"/>
                </a:solidFill>
              </a:rPr>
              <a:t>num</a:t>
            </a:r>
            <a:r>
              <a:rPr lang="en-US" dirty="0"/>
              <a:t> </a:t>
            </a:r>
          </a:p>
          <a:p>
            <a:pPr marL="57150" indent="0">
              <a:buNone/>
            </a:pPr>
            <a:r>
              <a:rPr lang="en-US" dirty="0"/>
              <a:t>  generate 2 random numbers between 0 and 1 </a:t>
            </a:r>
            <a:r>
              <a:rPr lang="en-US" dirty="0" err="1"/>
              <a:t>xcoordinate</a:t>
            </a:r>
            <a:r>
              <a:rPr lang="en-US" dirty="0"/>
              <a:t> = random1 </a:t>
            </a:r>
          </a:p>
          <a:p>
            <a:pPr marL="57150" indent="0">
              <a:buNone/>
            </a:pPr>
            <a:r>
              <a:rPr lang="en-US" dirty="0" err="1"/>
              <a:t>ycoordinate</a:t>
            </a:r>
            <a:r>
              <a:rPr lang="en-US" dirty="0"/>
              <a:t> = random2 </a:t>
            </a:r>
          </a:p>
          <a:p>
            <a:pPr marL="57150" indent="0">
              <a:buNone/>
            </a:pPr>
            <a:r>
              <a:rPr lang="en-US" dirty="0"/>
              <a:t>if (</a:t>
            </a:r>
            <a:r>
              <a:rPr lang="en-US" dirty="0" err="1"/>
              <a:t>xcoordinate</a:t>
            </a:r>
            <a:r>
              <a:rPr lang="en-US" dirty="0"/>
              <a:t>, </a:t>
            </a:r>
            <a:r>
              <a:rPr lang="en-US" dirty="0" err="1"/>
              <a:t>ycoordinate</a:t>
            </a:r>
            <a:r>
              <a:rPr lang="en-US" dirty="0"/>
              <a:t>) inside circle </a:t>
            </a:r>
          </a:p>
          <a:p>
            <a:pPr marL="57150" indent="0">
              <a:buNone/>
            </a:pPr>
            <a:r>
              <a:rPr lang="en-US" dirty="0"/>
              <a:t>then </a:t>
            </a:r>
            <a:r>
              <a:rPr lang="en-US" dirty="0" err="1"/>
              <a:t>circle_count</a:t>
            </a:r>
            <a:r>
              <a:rPr lang="en-US" dirty="0"/>
              <a:t> = </a:t>
            </a:r>
            <a:r>
              <a:rPr lang="en-US" dirty="0" err="1"/>
              <a:t>circle_count</a:t>
            </a:r>
            <a:r>
              <a:rPr lang="en-US" dirty="0"/>
              <a:t> + 1 </a:t>
            </a:r>
          </a:p>
          <a:p>
            <a:pPr marL="57150" indent="0">
              <a:buNone/>
            </a:pPr>
            <a:r>
              <a:rPr lang="en-US" dirty="0"/>
              <a:t>end do</a:t>
            </a:r>
          </a:p>
          <a:p>
            <a:pPr marL="57150" indent="0">
              <a:buNone/>
            </a:pPr>
            <a:r>
              <a:rPr lang="en-US" dirty="0"/>
              <a:t> </a:t>
            </a:r>
            <a:r>
              <a:rPr lang="en-US" dirty="0">
                <a:solidFill>
                  <a:srgbClr val="FF0000"/>
                </a:solidFill>
              </a:rPr>
              <a:t>if I am MASTER </a:t>
            </a:r>
          </a:p>
          <a:p>
            <a:pPr marL="57150" indent="0">
              <a:buNone/>
            </a:pPr>
            <a:r>
              <a:rPr lang="en-US" dirty="0">
                <a:solidFill>
                  <a:srgbClr val="FF0000"/>
                </a:solidFill>
              </a:rPr>
              <a:t>    receive from WORKERS their </a:t>
            </a:r>
            <a:r>
              <a:rPr lang="en-US" dirty="0" err="1">
                <a:solidFill>
                  <a:srgbClr val="FF0000"/>
                </a:solidFill>
              </a:rPr>
              <a:t>circle_counts</a:t>
            </a:r>
            <a:r>
              <a:rPr lang="en-US" dirty="0">
                <a:solidFill>
                  <a:srgbClr val="FF0000"/>
                </a:solidFill>
              </a:rPr>
              <a:t> </a:t>
            </a:r>
          </a:p>
          <a:p>
            <a:pPr marL="57150" indent="0">
              <a:buNone/>
            </a:pPr>
            <a:r>
              <a:rPr lang="en-US" dirty="0">
                <a:solidFill>
                  <a:srgbClr val="FF0000"/>
                </a:solidFill>
              </a:rPr>
              <a:t>    compute PI (use MASTER and WORKER calculations) </a:t>
            </a:r>
          </a:p>
          <a:p>
            <a:pPr marL="57150" indent="0">
              <a:buNone/>
            </a:pPr>
            <a:r>
              <a:rPr lang="en-US" dirty="0">
                <a:solidFill>
                  <a:srgbClr val="FF0000"/>
                </a:solidFill>
              </a:rPr>
              <a:t>else if I am WORKER </a:t>
            </a:r>
          </a:p>
          <a:p>
            <a:pPr marL="57150" indent="0">
              <a:buNone/>
            </a:pPr>
            <a:r>
              <a:rPr lang="en-US" dirty="0">
                <a:solidFill>
                  <a:srgbClr val="FF0000"/>
                </a:solidFill>
              </a:rPr>
              <a:t>   send to MASTER </a:t>
            </a:r>
            <a:r>
              <a:rPr lang="en-US" dirty="0" err="1">
                <a:solidFill>
                  <a:srgbClr val="FF0000"/>
                </a:solidFill>
              </a:rPr>
              <a:t>circle_count</a:t>
            </a:r>
            <a:r>
              <a:rPr lang="en-US" dirty="0">
                <a:solidFill>
                  <a:srgbClr val="FF0000"/>
                </a:solidFill>
              </a:rPr>
              <a:t> </a:t>
            </a:r>
          </a:p>
          <a:p>
            <a:pPr marL="57150" indent="0">
              <a:buNone/>
            </a:pPr>
            <a:r>
              <a:rPr lang="en-US" dirty="0">
                <a:solidFill>
                  <a:srgbClr val="FF0000"/>
                </a:solidFill>
              </a:rPr>
              <a:t>endif</a:t>
            </a:r>
          </a:p>
        </p:txBody>
      </p:sp>
    </p:spTree>
    <p:extLst>
      <p:ext uri="{BB962C8B-B14F-4D97-AF65-F5344CB8AC3E}">
        <p14:creationId xmlns:p14="http://schemas.microsoft.com/office/powerpoint/2010/main" val="1020928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74E59-BB3C-394E-B5B1-A232FC35F9F6}"/>
              </a:ext>
            </a:extLst>
          </p:cNvPr>
          <p:cNvSpPr>
            <a:spLocks noGrp="1"/>
          </p:cNvSpPr>
          <p:nvPr>
            <p:ph type="title"/>
          </p:nvPr>
        </p:nvSpPr>
        <p:spPr/>
        <p:txBody>
          <a:bodyPr/>
          <a:lstStyle/>
          <a:p>
            <a:r>
              <a:rPr lang="en-US" dirty="0"/>
              <a:t> Systems for Running MPI - Examples</a:t>
            </a:r>
          </a:p>
        </p:txBody>
      </p:sp>
      <p:sp>
        <p:nvSpPr>
          <p:cNvPr id="6" name="Right Arrow 5">
            <a:extLst>
              <a:ext uri="{FF2B5EF4-FFF2-40B4-BE49-F238E27FC236}">
                <a16:creationId xmlns:a16="http://schemas.microsoft.com/office/drawing/2014/main" id="{29C39689-272A-D54E-B4C0-6208F4A18735}"/>
              </a:ext>
            </a:extLst>
          </p:cNvPr>
          <p:cNvSpPr/>
          <p:nvPr/>
        </p:nvSpPr>
        <p:spPr bwMode="auto">
          <a:xfrm>
            <a:off x="370390" y="5339642"/>
            <a:ext cx="11644132" cy="1008771"/>
          </a:xfrm>
          <a:prstGeom prst="rightArrow">
            <a:avLst/>
          </a:prstGeom>
          <a:solidFill>
            <a:schemeClr val="accent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 name="TextBox 6">
            <a:extLst>
              <a:ext uri="{FF2B5EF4-FFF2-40B4-BE49-F238E27FC236}">
                <a16:creationId xmlns:a16="http://schemas.microsoft.com/office/drawing/2014/main" id="{94D68367-47F1-D04F-9F2C-D58FED65C6E8}"/>
              </a:ext>
            </a:extLst>
          </p:cNvPr>
          <p:cNvSpPr txBox="1"/>
          <p:nvPr/>
        </p:nvSpPr>
        <p:spPr>
          <a:xfrm>
            <a:off x="574876" y="5659361"/>
            <a:ext cx="1342663" cy="369332"/>
          </a:xfrm>
          <a:prstGeom prst="rect">
            <a:avLst/>
          </a:prstGeom>
          <a:noFill/>
        </p:spPr>
        <p:txBody>
          <a:bodyPr wrap="square" rtlCol="0">
            <a:spAutoFit/>
          </a:bodyPr>
          <a:lstStyle/>
          <a:p>
            <a:r>
              <a:rPr lang="en-US" dirty="0">
                <a:solidFill>
                  <a:schemeClr val="bg1"/>
                </a:solidFill>
              </a:rPr>
              <a:t>Today</a:t>
            </a:r>
          </a:p>
        </p:txBody>
      </p:sp>
      <p:sp>
        <p:nvSpPr>
          <p:cNvPr id="8" name="TextBox 7">
            <a:extLst>
              <a:ext uri="{FF2B5EF4-FFF2-40B4-BE49-F238E27FC236}">
                <a16:creationId xmlns:a16="http://schemas.microsoft.com/office/drawing/2014/main" id="{138F254D-11D6-8144-8D73-69546AC3B433}"/>
              </a:ext>
            </a:extLst>
          </p:cNvPr>
          <p:cNvSpPr txBox="1"/>
          <p:nvPr/>
        </p:nvSpPr>
        <p:spPr>
          <a:xfrm>
            <a:off x="7319709" y="5710341"/>
            <a:ext cx="2260921" cy="369332"/>
          </a:xfrm>
          <a:prstGeom prst="rect">
            <a:avLst/>
          </a:prstGeom>
          <a:noFill/>
        </p:spPr>
        <p:txBody>
          <a:bodyPr wrap="square" rtlCol="0">
            <a:spAutoFit/>
          </a:bodyPr>
          <a:lstStyle/>
          <a:p>
            <a:r>
              <a:rPr lang="en-US" dirty="0">
                <a:solidFill>
                  <a:schemeClr val="bg1"/>
                </a:solidFill>
              </a:rPr>
              <a:t>On Your Laptop</a:t>
            </a:r>
          </a:p>
        </p:txBody>
      </p:sp>
      <p:pic>
        <p:nvPicPr>
          <p:cNvPr id="9" name="Picture 8">
            <a:extLst>
              <a:ext uri="{FF2B5EF4-FFF2-40B4-BE49-F238E27FC236}">
                <a16:creationId xmlns:a16="http://schemas.microsoft.com/office/drawing/2014/main" id="{A2CA6067-9A5E-8443-9DE3-F611CA753E60}"/>
              </a:ext>
            </a:extLst>
          </p:cNvPr>
          <p:cNvPicPr>
            <a:picLocks noChangeAspect="1"/>
          </p:cNvPicPr>
          <p:nvPr/>
        </p:nvPicPr>
        <p:blipFill>
          <a:blip r:embed="rId3"/>
          <a:stretch>
            <a:fillRect/>
          </a:stretch>
        </p:blipFill>
        <p:spPr>
          <a:xfrm>
            <a:off x="370390" y="1484689"/>
            <a:ext cx="2424655" cy="1208988"/>
          </a:xfrm>
          <a:prstGeom prst="rect">
            <a:avLst/>
          </a:prstGeom>
        </p:spPr>
      </p:pic>
      <p:sp>
        <p:nvSpPr>
          <p:cNvPr id="10" name="TextBox 9">
            <a:extLst>
              <a:ext uri="{FF2B5EF4-FFF2-40B4-BE49-F238E27FC236}">
                <a16:creationId xmlns:a16="http://schemas.microsoft.com/office/drawing/2014/main" id="{5E7EDE47-48D3-3648-A408-1F00062B6718}"/>
              </a:ext>
            </a:extLst>
          </p:cNvPr>
          <p:cNvSpPr txBox="1"/>
          <p:nvPr/>
        </p:nvSpPr>
        <p:spPr>
          <a:xfrm>
            <a:off x="523633" y="2732664"/>
            <a:ext cx="2118167" cy="369332"/>
          </a:xfrm>
          <a:prstGeom prst="rect">
            <a:avLst/>
          </a:prstGeom>
          <a:noFill/>
        </p:spPr>
        <p:txBody>
          <a:bodyPr wrap="square" rtlCol="0">
            <a:spAutoFit/>
          </a:bodyPr>
          <a:lstStyle/>
          <a:p>
            <a:pPr algn="ctr"/>
            <a:r>
              <a:rPr lang="en-US" dirty="0"/>
              <a:t>Lassen</a:t>
            </a:r>
          </a:p>
        </p:txBody>
      </p:sp>
      <p:pic>
        <p:nvPicPr>
          <p:cNvPr id="11" name="Picture 10">
            <a:extLst>
              <a:ext uri="{FF2B5EF4-FFF2-40B4-BE49-F238E27FC236}">
                <a16:creationId xmlns:a16="http://schemas.microsoft.com/office/drawing/2014/main" id="{DEEF8410-E069-A245-9B7B-DFBAA5655AF1}"/>
              </a:ext>
            </a:extLst>
          </p:cNvPr>
          <p:cNvPicPr>
            <a:picLocks noChangeAspect="1"/>
          </p:cNvPicPr>
          <p:nvPr/>
        </p:nvPicPr>
        <p:blipFill>
          <a:blip r:embed="rId4"/>
          <a:stretch>
            <a:fillRect/>
          </a:stretch>
        </p:blipFill>
        <p:spPr>
          <a:xfrm>
            <a:off x="352392" y="3530299"/>
            <a:ext cx="2739342" cy="1574800"/>
          </a:xfrm>
          <a:prstGeom prst="rect">
            <a:avLst/>
          </a:prstGeom>
        </p:spPr>
      </p:pic>
      <p:sp>
        <p:nvSpPr>
          <p:cNvPr id="12" name="TextBox 11">
            <a:extLst>
              <a:ext uri="{FF2B5EF4-FFF2-40B4-BE49-F238E27FC236}">
                <a16:creationId xmlns:a16="http://schemas.microsoft.com/office/drawing/2014/main" id="{9AE3AE0C-12BB-F340-9B9A-57AD06EB7B21}"/>
              </a:ext>
            </a:extLst>
          </p:cNvPr>
          <p:cNvSpPr txBox="1"/>
          <p:nvPr/>
        </p:nvSpPr>
        <p:spPr>
          <a:xfrm>
            <a:off x="662979" y="5133678"/>
            <a:ext cx="2118167" cy="369332"/>
          </a:xfrm>
          <a:prstGeom prst="rect">
            <a:avLst/>
          </a:prstGeom>
          <a:noFill/>
        </p:spPr>
        <p:txBody>
          <a:bodyPr wrap="square" rtlCol="0">
            <a:spAutoFit/>
          </a:bodyPr>
          <a:lstStyle/>
          <a:p>
            <a:pPr algn="ctr"/>
            <a:r>
              <a:rPr lang="en-US" dirty="0"/>
              <a:t>Quartz</a:t>
            </a:r>
          </a:p>
        </p:txBody>
      </p:sp>
      <p:sp>
        <p:nvSpPr>
          <p:cNvPr id="15" name="TextBox 14">
            <a:extLst>
              <a:ext uri="{FF2B5EF4-FFF2-40B4-BE49-F238E27FC236}">
                <a16:creationId xmlns:a16="http://schemas.microsoft.com/office/drawing/2014/main" id="{6C102702-AE4D-974D-AC7A-9899B9E285A6}"/>
              </a:ext>
            </a:extLst>
          </p:cNvPr>
          <p:cNvSpPr txBox="1"/>
          <p:nvPr/>
        </p:nvSpPr>
        <p:spPr>
          <a:xfrm>
            <a:off x="3376803" y="5053160"/>
            <a:ext cx="2118167" cy="369332"/>
          </a:xfrm>
          <a:prstGeom prst="rect">
            <a:avLst/>
          </a:prstGeom>
          <a:noFill/>
        </p:spPr>
        <p:txBody>
          <a:bodyPr wrap="square" rtlCol="0">
            <a:spAutoFit/>
          </a:bodyPr>
          <a:lstStyle/>
          <a:p>
            <a:pPr algn="ctr"/>
            <a:r>
              <a:rPr lang="en-US" dirty="0"/>
              <a:t>Ruby</a:t>
            </a:r>
          </a:p>
        </p:txBody>
      </p:sp>
      <p:pic>
        <p:nvPicPr>
          <p:cNvPr id="17" name="Picture 16">
            <a:extLst>
              <a:ext uri="{FF2B5EF4-FFF2-40B4-BE49-F238E27FC236}">
                <a16:creationId xmlns:a16="http://schemas.microsoft.com/office/drawing/2014/main" id="{A25E4E4F-ADFD-5149-A0BC-E740A44C48F7}"/>
              </a:ext>
            </a:extLst>
          </p:cNvPr>
          <p:cNvPicPr>
            <a:picLocks noChangeAspect="1"/>
          </p:cNvPicPr>
          <p:nvPr/>
        </p:nvPicPr>
        <p:blipFill>
          <a:blip r:embed="rId5"/>
          <a:stretch>
            <a:fillRect/>
          </a:stretch>
        </p:blipFill>
        <p:spPr>
          <a:xfrm>
            <a:off x="9405961" y="1463730"/>
            <a:ext cx="2424656" cy="1381793"/>
          </a:xfrm>
          <a:prstGeom prst="rect">
            <a:avLst/>
          </a:prstGeom>
        </p:spPr>
      </p:pic>
      <p:sp>
        <p:nvSpPr>
          <p:cNvPr id="18" name="TextBox 17">
            <a:extLst>
              <a:ext uri="{FF2B5EF4-FFF2-40B4-BE49-F238E27FC236}">
                <a16:creationId xmlns:a16="http://schemas.microsoft.com/office/drawing/2014/main" id="{59732254-70AB-F349-AAE9-A7AFB8E30F27}"/>
              </a:ext>
            </a:extLst>
          </p:cNvPr>
          <p:cNvSpPr txBox="1"/>
          <p:nvPr/>
        </p:nvSpPr>
        <p:spPr>
          <a:xfrm>
            <a:off x="6468802" y="2773044"/>
            <a:ext cx="2118167" cy="369332"/>
          </a:xfrm>
          <a:prstGeom prst="rect">
            <a:avLst/>
          </a:prstGeom>
          <a:noFill/>
        </p:spPr>
        <p:txBody>
          <a:bodyPr wrap="square" rtlCol="0">
            <a:spAutoFit/>
          </a:bodyPr>
          <a:lstStyle/>
          <a:p>
            <a:pPr algn="ctr"/>
            <a:r>
              <a:rPr lang="en-US" dirty="0"/>
              <a:t>Sierra</a:t>
            </a:r>
          </a:p>
        </p:txBody>
      </p:sp>
      <p:cxnSp>
        <p:nvCxnSpPr>
          <p:cNvPr id="23" name="Straight Arrow Connector 22">
            <a:extLst>
              <a:ext uri="{FF2B5EF4-FFF2-40B4-BE49-F238E27FC236}">
                <a16:creationId xmlns:a16="http://schemas.microsoft.com/office/drawing/2014/main" id="{AA37E40D-272B-DE42-8401-56F91B53D07F}"/>
              </a:ext>
            </a:extLst>
          </p:cNvPr>
          <p:cNvCxnSpPr/>
          <p:nvPr/>
        </p:nvCxnSpPr>
        <p:spPr>
          <a:xfrm>
            <a:off x="9236878" y="4324399"/>
            <a:ext cx="2240924" cy="0"/>
          </a:xfrm>
          <a:prstGeom prst="straightConnector1">
            <a:avLst/>
          </a:prstGeom>
          <a:ln w="76200"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4" name="Picture 23" descr="A picture containing ceiling, indoor, blue, table&#10;&#10;Description automatically generated">
            <a:extLst>
              <a:ext uri="{FF2B5EF4-FFF2-40B4-BE49-F238E27FC236}">
                <a16:creationId xmlns:a16="http://schemas.microsoft.com/office/drawing/2014/main" id="{FA9CB2EC-AAE5-5444-83D1-B46CFD7EFFE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6562" y="1357553"/>
            <a:ext cx="2138650" cy="1425047"/>
          </a:xfrm>
          <a:prstGeom prst="rect">
            <a:avLst/>
          </a:prstGeom>
        </p:spPr>
      </p:pic>
      <p:sp>
        <p:nvSpPr>
          <p:cNvPr id="25" name="TextBox 24">
            <a:extLst>
              <a:ext uri="{FF2B5EF4-FFF2-40B4-BE49-F238E27FC236}">
                <a16:creationId xmlns:a16="http://schemas.microsoft.com/office/drawing/2014/main" id="{342117CB-41D0-FE44-9630-FAAC2262943F}"/>
              </a:ext>
            </a:extLst>
          </p:cNvPr>
          <p:cNvSpPr txBox="1"/>
          <p:nvPr/>
        </p:nvSpPr>
        <p:spPr>
          <a:xfrm>
            <a:off x="3460792" y="2817294"/>
            <a:ext cx="2118167" cy="369332"/>
          </a:xfrm>
          <a:prstGeom prst="rect">
            <a:avLst/>
          </a:prstGeom>
          <a:noFill/>
        </p:spPr>
        <p:txBody>
          <a:bodyPr wrap="square" rtlCol="0">
            <a:spAutoFit/>
          </a:bodyPr>
          <a:lstStyle/>
          <a:p>
            <a:pPr algn="ctr"/>
            <a:r>
              <a:rPr lang="en-US" dirty="0"/>
              <a:t>Corona</a:t>
            </a:r>
          </a:p>
        </p:txBody>
      </p:sp>
      <p:pic>
        <p:nvPicPr>
          <p:cNvPr id="2" name="Picture 1">
            <a:extLst>
              <a:ext uri="{FF2B5EF4-FFF2-40B4-BE49-F238E27FC236}">
                <a16:creationId xmlns:a16="http://schemas.microsoft.com/office/drawing/2014/main" id="{C6AA3750-FE13-4044-98A6-919E2438F121}"/>
              </a:ext>
            </a:extLst>
          </p:cNvPr>
          <p:cNvPicPr>
            <a:picLocks noChangeAspect="1"/>
          </p:cNvPicPr>
          <p:nvPr/>
        </p:nvPicPr>
        <p:blipFill>
          <a:blip r:embed="rId7"/>
          <a:stretch>
            <a:fillRect/>
          </a:stretch>
        </p:blipFill>
        <p:spPr>
          <a:xfrm>
            <a:off x="3173355" y="3459069"/>
            <a:ext cx="2405604" cy="1654380"/>
          </a:xfrm>
          <a:prstGeom prst="rect">
            <a:avLst/>
          </a:prstGeom>
        </p:spPr>
      </p:pic>
      <p:pic>
        <p:nvPicPr>
          <p:cNvPr id="5" name="Picture 4" descr="A picture containing indoor, ceiling, computer&#10;&#10;Description automatically generated">
            <a:extLst>
              <a:ext uri="{FF2B5EF4-FFF2-40B4-BE49-F238E27FC236}">
                <a16:creationId xmlns:a16="http://schemas.microsoft.com/office/drawing/2014/main" id="{EE90DC20-5962-1643-B0AC-1468016E0D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9871" y="995754"/>
            <a:ext cx="2871430" cy="1821540"/>
          </a:xfrm>
          <a:prstGeom prst="rect">
            <a:avLst/>
          </a:prstGeom>
        </p:spPr>
      </p:pic>
      <p:sp>
        <p:nvSpPr>
          <p:cNvPr id="14" name="Rectangle 13">
            <a:extLst>
              <a:ext uri="{FF2B5EF4-FFF2-40B4-BE49-F238E27FC236}">
                <a16:creationId xmlns:a16="http://schemas.microsoft.com/office/drawing/2014/main" id="{530168AD-4B10-364B-8F6F-A55EF0AC5F62}"/>
              </a:ext>
            </a:extLst>
          </p:cNvPr>
          <p:cNvSpPr/>
          <p:nvPr/>
        </p:nvSpPr>
        <p:spPr>
          <a:xfrm>
            <a:off x="9580630" y="2905479"/>
            <a:ext cx="1249061" cy="369332"/>
          </a:xfrm>
          <a:prstGeom prst="rect">
            <a:avLst/>
          </a:prstGeom>
        </p:spPr>
        <p:txBody>
          <a:bodyPr wrap="none">
            <a:spAutoFit/>
          </a:bodyPr>
          <a:lstStyle/>
          <a:p>
            <a:pPr algn="ctr"/>
            <a:r>
              <a:rPr lang="en-US" dirty="0"/>
              <a:t>El Capitan</a:t>
            </a:r>
          </a:p>
        </p:txBody>
      </p:sp>
      <p:pic>
        <p:nvPicPr>
          <p:cNvPr id="20" name="Picture 19" descr="A picture containing text, computer, electronics&#10;&#10;Description automatically generated">
            <a:extLst>
              <a:ext uri="{FF2B5EF4-FFF2-40B4-BE49-F238E27FC236}">
                <a16:creationId xmlns:a16="http://schemas.microsoft.com/office/drawing/2014/main" id="{DE0C5F37-CEC5-F293-77A7-8644F13F40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1051" y="3186626"/>
            <a:ext cx="2552700" cy="2540000"/>
          </a:xfrm>
          <a:prstGeom prst="rect">
            <a:avLst/>
          </a:prstGeom>
        </p:spPr>
      </p:pic>
    </p:spTree>
    <p:extLst>
      <p:ext uri="{BB962C8B-B14F-4D97-AF65-F5344CB8AC3E}">
        <p14:creationId xmlns:p14="http://schemas.microsoft.com/office/powerpoint/2010/main" val="3511784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F0208-2761-114C-8359-0161C205ECE3}"/>
              </a:ext>
            </a:extLst>
          </p:cNvPr>
          <p:cNvSpPr>
            <a:spLocks noGrp="1"/>
          </p:cNvSpPr>
          <p:nvPr>
            <p:ph type="title"/>
          </p:nvPr>
        </p:nvSpPr>
        <p:spPr/>
        <p:txBody>
          <a:bodyPr>
            <a:normAutofit/>
          </a:bodyPr>
          <a:lstStyle/>
          <a:p>
            <a:r>
              <a:rPr lang="en-US" dirty="0"/>
              <a:t>4 MPI Exercises</a:t>
            </a:r>
          </a:p>
        </p:txBody>
      </p:sp>
      <p:sp>
        <p:nvSpPr>
          <p:cNvPr id="3" name="Content Placeholder 2">
            <a:extLst>
              <a:ext uri="{FF2B5EF4-FFF2-40B4-BE49-F238E27FC236}">
                <a16:creationId xmlns:a16="http://schemas.microsoft.com/office/drawing/2014/main" id="{99163BDD-BC1C-3F40-8DB7-74EEA234E712}"/>
              </a:ext>
            </a:extLst>
          </p:cNvPr>
          <p:cNvSpPr>
            <a:spLocks noGrp="1"/>
          </p:cNvSpPr>
          <p:nvPr>
            <p:ph idx="1"/>
          </p:nvPr>
        </p:nvSpPr>
        <p:spPr/>
        <p:txBody>
          <a:bodyPr>
            <a:normAutofit fontScale="70000" lnSpcReduction="20000"/>
          </a:bodyPr>
          <a:lstStyle/>
          <a:p>
            <a:pPr marL="57150" indent="0">
              <a:buNone/>
            </a:pPr>
            <a:r>
              <a:rPr lang="en-US" sz="2000" dirty="0"/>
              <a:t>Examples have been built and tested using </a:t>
            </a:r>
            <a:r>
              <a:rPr lang="en-US" sz="2000" dirty="0" err="1"/>
              <a:t>gcc</a:t>
            </a:r>
            <a:r>
              <a:rPr lang="en-US" sz="2000" dirty="0"/>
              <a:t>/10.2.1, mvapich2/2.3 </a:t>
            </a:r>
          </a:p>
          <a:p>
            <a:r>
              <a:rPr lang="en-US" sz="2000" dirty="0"/>
              <a:t>MPI Hello World example</a:t>
            </a:r>
          </a:p>
          <a:p>
            <a:r>
              <a:rPr lang="en-US" sz="2000" dirty="0"/>
              <a:t>MPI Array assignment example</a:t>
            </a:r>
          </a:p>
          <a:p>
            <a:r>
              <a:rPr lang="en-US" sz="2000" dirty="0"/>
              <a:t>MPI Dot Product of Two Vectors</a:t>
            </a:r>
          </a:p>
          <a:p>
            <a:r>
              <a:rPr lang="en-US" sz="2000" dirty="0"/>
              <a:t>MPI Multiply Two Matrices</a:t>
            </a:r>
          </a:p>
          <a:p>
            <a:r>
              <a:rPr lang="en-US" sz="2000" dirty="0"/>
              <a:t>MPI Compute Pi using Monte Carlo Method</a:t>
            </a:r>
          </a:p>
          <a:p>
            <a:pPr marL="57150" indent="0">
              <a:buNone/>
            </a:pPr>
            <a:r>
              <a:rPr lang="en-US" sz="2000" dirty="0"/>
              <a:t>Building examples – after modifying </a:t>
            </a:r>
            <a:r>
              <a:rPr lang="en-US" sz="2000" dirty="0" err="1"/>
              <a:t>makefile</a:t>
            </a:r>
            <a:r>
              <a:rPr lang="en-US" sz="2000" dirty="0"/>
              <a:t> for your specific compiler MPI library</a:t>
            </a:r>
          </a:p>
          <a:p>
            <a:r>
              <a:rPr lang="en-US" sz="2000" dirty="0"/>
              <a:t>make </a:t>
            </a:r>
            <a:r>
              <a:rPr lang="en-US" sz="2000" dirty="0" err="1"/>
              <a:t>mpi_hello</a:t>
            </a:r>
            <a:endParaRPr lang="en-US" sz="2000" dirty="0"/>
          </a:p>
          <a:p>
            <a:r>
              <a:rPr lang="en-US" sz="2000" dirty="0"/>
              <a:t>make </a:t>
            </a:r>
            <a:r>
              <a:rPr lang="en-US" sz="2000" dirty="0" err="1"/>
              <a:t>mpi_array</a:t>
            </a:r>
            <a:endParaRPr lang="en-US" sz="2000" dirty="0"/>
          </a:p>
          <a:p>
            <a:r>
              <a:rPr lang="en-US" sz="2000" dirty="0"/>
              <a:t>make </a:t>
            </a:r>
            <a:r>
              <a:rPr lang="en-US" sz="2000" dirty="0" err="1"/>
              <a:t>mpi_DotProd</a:t>
            </a:r>
            <a:endParaRPr lang="en-US" sz="2000" dirty="0"/>
          </a:p>
          <a:p>
            <a:r>
              <a:rPr lang="en-US" sz="2000" dirty="0"/>
              <a:t>make </a:t>
            </a:r>
            <a:r>
              <a:rPr lang="en-US" sz="2000" dirty="0" err="1"/>
              <a:t>mpi_mm</a:t>
            </a:r>
            <a:endParaRPr lang="en-US" sz="2000" dirty="0"/>
          </a:p>
          <a:p>
            <a:r>
              <a:rPr lang="en-US" sz="2000" dirty="0"/>
              <a:t>make </a:t>
            </a:r>
            <a:r>
              <a:rPr lang="en-US" sz="2000" dirty="0" err="1"/>
              <a:t>mpi_pi_send</a:t>
            </a:r>
            <a:endParaRPr lang="en-US" dirty="0"/>
          </a:p>
          <a:p>
            <a:endParaRPr lang="en-US" dirty="0"/>
          </a:p>
        </p:txBody>
      </p:sp>
      <p:sp>
        <p:nvSpPr>
          <p:cNvPr id="4" name="Slide Number Placeholder 3">
            <a:extLst>
              <a:ext uri="{FF2B5EF4-FFF2-40B4-BE49-F238E27FC236}">
                <a16:creationId xmlns:a16="http://schemas.microsoft.com/office/drawing/2014/main" id="{E1F39501-FE0F-F54B-B0B4-B79CF68D210A}"/>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560164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B9B92-E067-3321-20FF-F1BE94F1D3F4}"/>
              </a:ext>
            </a:extLst>
          </p:cNvPr>
          <p:cNvSpPr>
            <a:spLocks noGrp="1"/>
          </p:cNvSpPr>
          <p:nvPr>
            <p:ph type="title"/>
          </p:nvPr>
        </p:nvSpPr>
        <p:spPr/>
        <p:txBody>
          <a:bodyPr/>
          <a:lstStyle/>
          <a:p>
            <a:r>
              <a:rPr lang="en-US" dirty="0"/>
              <a:t>5 MPI Exercises</a:t>
            </a:r>
          </a:p>
        </p:txBody>
      </p:sp>
      <p:sp>
        <p:nvSpPr>
          <p:cNvPr id="3" name="Content Placeholder 2">
            <a:extLst>
              <a:ext uri="{FF2B5EF4-FFF2-40B4-BE49-F238E27FC236}">
                <a16:creationId xmlns:a16="http://schemas.microsoft.com/office/drawing/2014/main" id="{9D08CC35-7BCB-5DE0-8703-37DD082A9CFC}"/>
              </a:ext>
            </a:extLst>
          </p:cNvPr>
          <p:cNvSpPr>
            <a:spLocks noGrp="1"/>
          </p:cNvSpPr>
          <p:nvPr>
            <p:ph idx="1"/>
          </p:nvPr>
        </p:nvSpPr>
        <p:spPr/>
        <p:txBody>
          <a:bodyPr/>
          <a:lstStyle/>
          <a:p>
            <a:pPr marL="57150" indent="0">
              <a:buNone/>
            </a:pPr>
            <a:r>
              <a:rPr lang="en-US" dirty="0"/>
              <a:t>If “</a:t>
            </a:r>
            <a:r>
              <a:rPr lang="en-US" dirty="0" err="1"/>
              <a:t>a.out</a:t>
            </a:r>
            <a:r>
              <a:rPr lang="en-US" dirty="0"/>
              <a:t>” is the MPI executable, run with</a:t>
            </a:r>
          </a:p>
          <a:p>
            <a:pPr marL="57150" indent="0">
              <a:buNone/>
            </a:pPr>
            <a:r>
              <a:rPr lang="en-US" dirty="0"/>
              <a:t>(for 4 MPI tasks)</a:t>
            </a:r>
          </a:p>
          <a:p>
            <a:pPr marL="57150" indent="0">
              <a:buNone/>
            </a:pPr>
            <a:r>
              <a:rPr lang="en-US" dirty="0" err="1"/>
              <a:t>mpirun</a:t>
            </a:r>
            <a:r>
              <a:rPr lang="en-US" dirty="0"/>
              <a:t> –np 4 ./</a:t>
            </a:r>
            <a:r>
              <a:rPr lang="en-US" dirty="0" err="1"/>
              <a:t>a.out</a:t>
            </a:r>
            <a:endParaRPr lang="en-US" dirty="0"/>
          </a:p>
          <a:p>
            <a:pPr marL="57150" indent="0">
              <a:buNone/>
            </a:pPr>
            <a:endParaRPr lang="en-US" dirty="0"/>
          </a:p>
        </p:txBody>
      </p:sp>
      <p:sp>
        <p:nvSpPr>
          <p:cNvPr id="4" name="Slide Number Placeholder 3">
            <a:extLst>
              <a:ext uri="{FF2B5EF4-FFF2-40B4-BE49-F238E27FC236}">
                <a16:creationId xmlns:a16="http://schemas.microsoft.com/office/drawing/2014/main" id="{DC6BB26D-7690-6771-F5D0-702786C1B0B9}"/>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1083822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F0208-2761-114C-8359-0161C205ECE3}"/>
              </a:ext>
            </a:extLst>
          </p:cNvPr>
          <p:cNvSpPr>
            <a:spLocks noGrp="1"/>
          </p:cNvSpPr>
          <p:nvPr>
            <p:ph type="title"/>
          </p:nvPr>
        </p:nvSpPr>
        <p:spPr/>
        <p:txBody>
          <a:bodyPr>
            <a:normAutofit/>
          </a:bodyPr>
          <a:lstStyle/>
          <a:p>
            <a:r>
              <a:rPr lang="en-US" dirty="0"/>
              <a:t>More MPI Information – References </a:t>
            </a:r>
          </a:p>
        </p:txBody>
      </p:sp>
      <p:sp>
        <p:nvSpPr>
          <p:cNvPr id="3" name="Content Placeholder 2">
            <a:extLst>
              <a:ext uri="{FF2B5EF4-FFF2-40B4-BE49-F238E27FC236}">
                <a16:creationId xmlns:a16="http://schemas.microsoft.com/office/drawing/2014/main" id="{99163BDD-BC1C-3F40-8DB7-74EEA234E712}"/>
              </a:ext>
            </a:extLst>
          </p:cNvPr>
          <p:cNvSpPr>
            <a:spLocks noGrp="1"/>
          </p:cNvSpPr>
          <p:nvPr>
            <p:ph idx="1"/>
          </p:nvPr>
        </p:nvSpPr>
        <p:spPr/>
        <p:txBody>
          <a:bodyPr>
            <a:normAutofit/>
          </a:bodyPr>
          <a:lstStyle/>
          <a:p>
            <a:r>
              <a:rPr lang="en-US" sz="2000" dirty="0"/>
              <a:t>LLNL Livermore Computing  MPI Tutorial: </a:t>
            </a:r>
            <a:r>
              <a:rPr lang="en-US" sz="2000" b="1" dirty="0">
                <a:hlinkClick r:id="rId3"/>
              </a:rPr>
              <a:t>https://hpc-tutorials.llnl.gov/mpi/</a:t>
            </a:r>
            <a:endParaRPr lang="en-US" sz="2000" b="1" dirty="0"/>
          </a:p>
          <a:p>
            <a:r>
              <a:rPr lang="en-US" sz="2000" dirty="0"/>
              <a:t>MPI Standard documents: </a:t>
            </a:r>
            <a:r>
              <a:rPr lang="en-US" sz="2000" dirty="0">
                <a:hlinkClick r:id="rId4"/>
              </a:rPr>
              <a:t>http://www.mpi-forum.org/docs/</a:t>
            </a:r>
            <a:endParaRPr lang="en-US" sz="2000" dirty="0"/>
          </a:p>
          <a:p>
            <a:r>
              <a:rPr lang="en-US" sz="2000" dirty="0"/>
              <a:t>MPI Tutorials: </a:t>
            </a:r>
            <a:r>
              <a:rPr lang="en-US" sz="2000" dirty="0">
                <a:hlinkClick r:id="rId5"/>
              </a:rPr>
              <a:t>www.mcs.anl.gov/research/projects/mpi/tutorial</a:t>
            </a:r>
            <a:endParaRPr lang="en-US" sz="2000" dirty="0"/>
          </a:p>
          <a:p>
            <a:r>
              <a:rPr lang="en-US" sz="2000" dirty="0"/>
              <a:t>MPI libraries that can be downloaded and installed on laptop</a:t>
            </a:r>
          </a:p>
          <a:p>
            <a:pPr lvl="1"/>
            <a:r>
              <a:rPr lang="en-US" sz="1600" dirty="0"/>
              <a:t>MPICH MPI Library - </a:t>
            </a:r>
            <a:r>
              <a:rPr lang="en-US" sz="1600" dirty="0">
                <a:hlinkClick r:id="rId6"/>
              </a:rPr>
              <a:t>https://www.mpich.org/</a:t>
            </a:r>
            <a:endParaRPr lang="en-US" sz="1600" dirty="0"/>
          </a:p>
          <a:p>
            <a:pPr lvl="1"/>
            <a:r>
              <a:rPr lang="en-US" sz="2000" dirty="0"/>
              <a:t>MVAPICH MPI Library – </a:t>
            </a:r>
            <a:r>
              <a:rPr lang="en-US" sz="2000" dirty="0">
                <a:hlinkClick r:id="rId7"/>
              </a:rPr>
              <a:t>https://mvapich.cse.ohio-state.edu/</a:t>
            </a:r>
            <a:r>
              <a:rPr lang="en-US" sz="2000" dirty="0"/>
              <a:t>	</a:t>
            </a:r>
          </a:p>
          <a:p>
            <a:pPr lvl="1"/>
            <a:r>
              <a:rPr lang="en-US" sz="2000" dirty="0" err="1"/>
              <a:t>OpenMPI</a:t>
            </a:r>
            <a:r>
              <a:rPr lang="en-US" sz="2000" dirty="0"/>
              <a:t> MPI Library – https://</a:t>
            </a:r>
            <a:r>
              <a:rPr lang="en-US" sz="2000" dirty="0" err="1"/>
              <a:t>www.open-mpi.org</a:t>
            </a:r>
            <a:r>
              <a:rPr lang="en-US" sz="2000" dirty="0"/>
              <a:t>/</a:t>
            </a:r>
          </a:p>
          <a:p>
            <a:pPr marL="57150" indent="0">
              <a:buNone/>
            </a:pPr>
            <a:r>
              <a:rPr lang="en-US" sz="2000" dirty="0"/>
              <a:t>HPC References for MPI - Books</a:t>
            </a:r>
          </a:p>
          <a:p>
            <a:r>
              <a:rPr lang="en-US" sz="2000" dirty="0"/>
              <a:t>”Parallel and High Performance Computing”, Robey and Zamora</a:t>
            </a:r>
          </a:p>
          <a:p>
            <a:r>
              <a:rPr lang="en-US" sz="2000" dirty="0"/>
              <a:t>“An Introduction to Parallel Computing”, Pacheco and </a:t>
            </a:r>
            <a:r>
              <a:rPr lang="en-US" sz="2000" dirty="0" err="1"/>
              <a:t>Malensek</a:t>
            </a:r>
            <a:endParaRPr lang="en-US" sz="2000" dirty="0"/>
          </a:p>
          <a:p>
            <a:endParaRPr lang="en-US" sz="2000" dirty="0"/>
          </a:p>
          <a:p>
            <a:endParaRPr lang="en-US" dirty="0"/>
          </a:p>
          <a:p>
            <a:endParaRPr lang="en-US" dirty="0"/>
          </a:p>
        </p:txBody>
      </p:sp>
      <p:sp>
        <p:nvSpPr>
          <p:cNvPr id="4" name="Slide Number Placeholder 3">
            <a:extLst>
              <a:ext uri="{FF2B5EF4-FFF2-40B4-BE49-F238E27FC236}">
                <a16:creationId xmlns:a16="http://schemas.microsoft.com/office/drawing/2014/main" id="{E1F39501-FE0F-F54B-B0B4-B79CF68D210A}"/>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748922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863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8D054-7713-1D60-BC7D-D5AE1BFA1AB6}"/>
              </a:ext>
            </a:extLst>
          </p:cNvPr>
          <p:cNvSpPr>
            <a:spLocks noGrp="1"/>
          </p:cNvSpPr>
          <p:nvPr>
            <p:ph type="title"/>
          </p:nvPr>
        </p:nvSpPr>
        <p:spPr/>
        <p:txBody>
          <a:bodyPr/>
          <a:lstStyle/>
          <a:p>
            <a:r>
              <a:rPr lang="en-US" dirty="0"/>
              <a:t>Parallel Programming Model</a:t>
            </a:r>
          </a:p>
        </p:txBody>
      </p:sp>
      <p:sp>
        <p:nvSpPr>
          <p:cNvPr id="3" name="Content Placeholder 2">
            <a:extLst>
              <a:ext uri="{FF2B5EF4-FFF2-40B4-BE49-F238E27FC236}">
                <a16:creationId xmlns:a16="http://schemas.microsoft.com/office/drawing/2014/main" id="{47C9986D-C08F-3760-B40B-C21FEB6A5A8A}"/>
              </a:ext>
            </a:extLst>
          </p:cNvPr>
          <p:cNvSpPr>
            <a:spLocks noGrp="1"/>
          </p:cNvSpPr>
          <p:nvPr>
            <p:ph idx="1"/>
          </p:nvPr>
        </p:nvSpPr>
        <p:spPr>
          <a:xfrm>
            <a:off x="444661" y="1242270"/>
            <a:ext cx="10515600" cy="6348493"/>
          </a:xfrm>
        </p:spPr>
        <p:txBody>
          <a:bodyPr/>
          <a:lstStyle/>
          <a:p>
            <a:pPr marL="57150" indent="0">
              <a:buNone/>
            </a:pPr>
            <a:r>
              <a:rPr lang="en-US" b="1" dirty="0"/>
              <a:t>Programming Model - </a:t>
            </a:r>
            <a:r>
              <a:rPr lang="en-US" dirty="0"/>
              <a:t>Originally, MPI was designed for distributed memory architectures, which were becoming increasingly popular at that time (1980s - early 1990s).</a:t>
            </a:r>
          </a:p>
          <a:p>
            <a:pPr marL="57150" indent="0">
              <a:buNone/>
            </a:pPr>
            <a:endParaRPr lang="en-US" dirty="0"/>
          </a:p>
          <a:p>
            <a:pPr marL="57150" indent="0">
              <a:buNone/>
            </a:pPr>
            <a:endParaRPr lang="en-US" dirty="0"/>
          </a:p>
        </p:txBody>
      </p:sp>
      <p:sp>
        <p:nvSpPr>
          <p:cNvPr id="4" name="Slide Number Placeholder 3">
            <a:extLst>
              <a:ext uri="{FF2B5EF4-FFF2-40B4-BE49-F238E27FC236}">
                <a16:creationId xmlns:a16="http://schemas.microsoft.com/office/drawing/2014/main" id="{DE6AC4AB-38F3-799B-E13D-7322064869F3}"/>
              </a:ext>
            </a:extLst>
          </p:cNvPr>
          <p:cNvSpPr>
            <a:spLocks noGrp="1"/>
          </p:cNvSpPr>
          <p:nvPr>
            <p:ph type="sldNum" sz="quarter" idx="12"/>
          </p:nvPr>
        </p:nvSpPr>
        <p:spPr/>
        <p:txBody>
          <a:bodyPr/>
          <a:lstStyle/>
          <a:p>
            <a:endParaRPr lang="en-US"/>
          </a:p>
        </p:txBody>
      </p:sp>
      <p:pic>
        <p:nvPicPr>
          <p:cNvPr id="1028" name="Picture 4" descr="Distributed Memory">
            <a:extLst>
              <a:ext uri="{FF2B5EF4-FFF2-40B4-BE49-F238E27FC236}">
                <a16:creationId xmlns:a16="http://schemas.microsoft.com/office/drawing/2014/main" id="{17FCC971-4BC9-04D6-5FE6-28EA80760C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9061" y="2152890"/>
            <a:ext cx="6146800" cy="3264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75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2C96-2496-6072-4A23-574A667078D4}"/>
              </a:ext>
            </a:extLst>
          </p:cNvPr>
          <p:cNvSpPr>
            <a:spLocks noGrp="1"/>
          </p:cNvSpPr>
          <p:nvPr>
            <p:ph type="title"/>
          </p:nvPr>
        </p:nvSpPr>
        <p:spPr/>
        <p:txBody>
          <a:bodyPr/>
          <a:lstStyle/>
          <a:p>
            <a:r>
              <a:rPr lang="en-US" dirty="0"/>
              <a:t>Parallel Programming Model</a:t>
            </a:r>
          </a:p>
        </p:txBody>
      </p:sp>
      <p:sp>
        <p:nvSpPr>
          <p:cNvPr id="3" name="Content Placeholder 2">
            <a:extLst>
              <a:ext uri="{FF2B5EF4-FFF2-40B4-BE49-F238E27FC236}">
                <a16:creationId xmlns:a16="http://schemas.microsoft.com/office/drawing/2014/main" id="{F942E856-4FE1-2AF0-8A42-828C09784316}"/>
              </a:ext>
            </a:extLst>
          </p:cNvPr>
          <p:cNvSpPr>
            <a:spLocks noGrp="1"/>
          </p:cNvSpPr>
          <p:nvPr>
            <p:ph idx="1"/>
          </p:nvPr>
        </p:nvSpPr>
        <p:spPr/>
        <p:txBody>
          <a:bodyPr>
            <a:normAutofit lnSpcReduction="10000"/>
          </a:bodyPr>
          <a:lstStyle/>
          <a:p>
            <a:r>
              <a:rPr lang="en-US" dirty="0"/>
              <a:t>As architecture trends changed, shared memory SMPs were combined over networks creating hybrid distributed memory / shared memory systems.</a:t>
            </a:r>
          </a:p>
          <a:p>
            <a:r>
              <a:rPr lang="en-US" dirty="0"/>
              <a:t>MPI implementors adapted their libraries to handle both types of underlying memory architectures seamlessly. They also adapted/developed ways of handling different interconnects and protocols.</a:t>
            </a:r>
          </a:p>
          <a:p>
            <a:r>
              <a:rPr lang="en-US" dirty="0"/>
              <a:t>Today, MPI runs on virtually any parallel hardware platform:</a:t>
            </a:r>
          </a:p>
          <a:p>
            <a:pPr lvl="1"/>
            <a:r>
              <a:rPr lang="en-US" dirty="0"/>
              <a:t>Distributed Memory</a:t>
            </a:r>
          </a:p>
          <a:p>
            <a:pPr lvl="1"/>
            <a:r>
              <a:rPr lang="en-US" dirty="0"/>
              <a:t>Shared Memory</a:t>
            </a:r>
          </a:p>
          <a:p>
            <a:pPr lvl="1"/>
            <a:r>
              <a:rPr lang="en-US" dirty="0"/>
              <a:t>Hybrid</a:t>
            </a:r>
          </a:p>
          <a:p>
            <a:endParaRPr lang="en-US" dirty="0"/>
          </a:p>
          <a:p>
            <a:pPr marL="57150" indent="0">
              <a:buNone/>
            </a:pPr>
            <a:br>
              <a:rPr lang="en-US" dirty="0"/>
            </a:br>
            <a:endParaRPr lang="en-US" dirty="0"/>
          </a:p>
        </p:txBody>
      </p:sp>
      <p:sp>
        <p:nvSpPr>
          <p:cNvPr id="4" name="Slide Number Placeholder 3">
            <a:extLst>
              <a:ext uri="{FF2B5EF4-FFF2-40B4-BE49-F238E27FC236}">
                <a16:creationId xmlns:a16="http://schemas.microsoft.com/office/drawing/2014/main" id="{936C5B7A-D0E8-A599-A3C0-8065E01F0DD6}"/>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3373851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F4CC-3119-A907-E82F-A67E105A05A5}"/>
              </a:ext>
            </a:extLst>
          </p:cNvPr>
          <p:cNvSpPr>
            <a:spLocks noGrp="1"/>
          </p:cNvSpPr>
          <p:nvPr>
            <p:ph type="title"/>
          </p:nvPr>
        </p:nvSpPr>
        <p:spPr/>
        <p:txBody>
          <a:bodyPr/>
          <a:lstStyle/>
          <a:p>
            <a:r>
              <a:rPr lang="en-US" dirty="0"/>
              <a:t>MPI Basics</a:t>
            </a:r>
          </a:p>
        </p:txBody>
      </p:sp>
      <p:sp>
        <p:nvSpPr>
          <p:cNvPr id="3" name="Content Placeholder 2">
            <a:extLst>
              <a:ext uri="{FF2B5EF4-FFF2-40B4-BE49-F238E27FC236}">
                <a16:creationId xmlns:a16="http://schemas.microsoft.com/office/drawing/2014/main" id="{881160D9-693E-A290-9ED5-15508681D66E}"/>
              </a:ext>
            </a:extLst>
          </p:cNvPr>
          <p:cNvSpPr>
            <a:spLocks noGrp="1"/>
          </p:cNvSpPr>
          <p:nvPr>
            <p:ph idx="1"/>
          </p:nvPr>
        </p:nvSpPr>
        <p:spPr/>
        <p:txBody>
          <a:bodyPr/>
          <a:lstStyle/>
          <a:p>
            <a:r>
              <a:rPr lang="en-US" dirty="0"/>
              <a:t>Multiple, concurrent tasks launched – each with own control flow, memory</a:t>
            </a:r>
          </a:p>
          <a:p>
            <a:r>
              <a:rPr lang="en-US" dirty="0"/>
              <a:t>Tasks communicate via </a:t>
            </a:r>
            <a:r>
              <a:rPr lang="en-US" u="sng" dirty="0"/>
              <a:t>messages</a:t>
            </a:r>
            <a:r>
              <a:rPr lang="en-US" dirty="0"/>
              <a:t> – sent/received  via a hardware communication channel. </a:t>
            </a:r>
          </a:p>
          <a:p>
            <a:r>
              <a:rPr lang="en-US" dirty="0"/>
              <a:t>Messages contain data, can be used to coordinate concurrent tasks</a:t>
            </a:r>
          </a:p>
          <a:p>
            <a:endParaRPr lang="en-US" dirty="0"/>
          </a:p>
        </p:txBody>
      </p:sp>
      <p:sp>
        <p:nvSpPr>
          <p:cNvPr id="4" name="Slide Number Placeholder 3">
            <a:extLst>
              <a:ext uri="{FF2B5EF4-FFF2-40B4-BE49-F238E27FC236}">
                <a16:creationId xmlns:a16="http://schemas.microsoft.com/office/drawing/2014/main" id="{5C766E42-05CD-7B57-4E49-20D065880A65}"/>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1295053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0CF0F-CF5F-8ABF-D142-6F2248D64FE6}"/>
              </a:ext>
            </a:extLst>
          </p:cNvPr>
          <p:cNvSpPr>
            <a:spLocks noGrp="1"/>
          </p:cNvSpPr>
          <p:nvPr>
            <p:ph type="title"/>
          </p:nvPr>
        </p:nvSpPr>
        <p:spPr/>
        <p:txBody>
          <a:bodyPr/>
          <a:lstStyle/>
          <a:p>
            <a:r>
              <a:rPr lang="en-US" dirty="0"/>
              <a:t>Parallel Programming Model</a:t>
            </a:r>
          </a:p>
        </p:txBody>
      </p:sp>
      <p:sp>
        <p:nvSpPr>
          <p:cNvPr id="4" name="Slide Number Placeholder 3">
            <a:extLst>
              <a:ext uri="{FF2B5EF4-FFF2-40B4-BE49-F238E27FC236}">
                <a16:creationId xmlns:a16="http://schemas.microsoft.com/office/drawing/2014/main" id="{64D3CD55-C051-32BF-D246-3F8FF666BD50}"/>
              </a:ext>
            </a:extLst>
          </p:cNvPr>
          <p:cNvSpPr>
            <a:spLocks noGrp="1"/>
          </p:cNvSpPr>
          <p:nvPr>
            <p:ph type="sldNum" sz="quarter" idx="12"/>
          </p:nvPr>
        </p:nvSpPr>
        <p:spPr/>
        <p:txBody>
          <a:bodyPr/>
          <a:lstStyle/>
          <a:p>
            <a:endParaRPr lang="en-US" dirty="0"/>
          </a:p>
        </p:txBody>
      </p:sp>
      <p:pic>
        <p:nvPicPr>
          <p:cNvPr id="2050" name="Picture 2" descr="Hybrid Memory">
            <a:extLst>
              <a:ext uri="{FF2B5EF4-FFF2-40B4-BE49-F238E27FC236}">
                <a16:creationId xmlns:a16="http://schemas.microsoft.com/office/drawing/2014/main" id="{6606A76C-845E-BAB1-762F-25269164395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59300" y="3029743"/>
            <a:ext cx="3073400" cy="22714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54C779-792C-E751-E56D-B77F77A62A0E}"/>
              </a:ext>
            </a:extLst>
          </p:cNvPr>
          <p:cNvSpPr txBox="1"/>
          <p:nvPr/>
        </p:nvSpPr>
        <p:spPr>
          <a:xfrm>
            <a:off x="138896" y="1423686"/>
            <a:ext cx="4420404" cy="646331"/>
          </a:xfrm>
          <a:prstGeom prst="rect">
            <a:avLst/>
          </a:prstGeom>
          <a:noFill/>
        </p:spPr>
        <p:txBody>
          <a:bodyPr wrap="square" rtlCol="0">
            <a:spAutoFit/>
          </a:bodyPr>
          <a:lstStyle/>
          <a:p>
            <a:r>
              <a:rPr lang="en-US" dirty="0"/>
              <a:t>This is the common platform for MPI-based parallel programming today.</a:t>
            </a:r>
          </a:p>
        </p:txBody>
      </p:sp>
    </p:spTree>
    <p:extLst>
      <p:ext uri="{BB962C8B-B14F-4D97-AF65-F5344CB8AC3E}">
        <p14:creationId xmlns:p14="http://schemas.microsoft.com/office/powerpoint/2010/main" val="1821558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0364-CFFB-479B-A273-E6E9DBFC42B0}"/>
              </a:ext>
            </a:extLst>
          </p:cNvPr>
          <p:cNvSpPr>
            <a:spLocks noGrp="1"/>
          </p:cNvSpPr>
          <p:nvPr>
            <p:ph type="title"/>
          </p:nvPr>
        </p:nvSpPr>
        <p:spPr/>
        <p:txBody>
          <a:bodyPr/>
          <a:lstStyle/>
          <a:p>
            <a:r>
              <a:rPr lang="en-US"/>
              <a:t>Parallel Programming Model</a:t>
            </a:r>
          </a:p>
        </p:txBody>
      </p:sp>
      <p:sp>
        <p:nvSpPr>
          <p:cNvPr id="3" name="Content Placeholder 2">
            <a:extLst>
              <a:ext uri="{FF2B5EF4-FFF2-40B4-BE49-F238E27FC236}">
                <a16:creationId xmlns:a16="http://schemas.microsoft.com/office/drawing/2014/main" id="{0B3EA3DE-4C06-86EF-2A00-EA1C7CCF332C}"/>
              </a:ext>
            </a:extLst>
          </p:cNvPr>
          <p:cNvSpPr>
            <a:spLocks noGrp="1"/>
          </p:cNvSpPr>
          <p:nvPr>
            <p:ph idx="1"/>
          </p:nvPr>
        </p:nvSpPr>
        <p:spPr/>
        <p:txBody>
          <a:bodyPr>
            <a:normAutofit fontScale="85000" lnSpcReduction="20000"/>
          </a:bodyPr>
          <a:lstStyle/>
          <a:p>
            <a:pPr marL="57150" indent="0">
              <a:buNone/>
            </a:pPr>
            <a:r>
              <a:rPr lang="en-US" b="1" dirty="0"/>
              <a:t>Reasons for Using MPI</a:t>
            </a:r>
          </a:p>
          <a:p>
            <a:r>
              <a:rPr lang="en-US" b="1" dirty="0"/>
              <a:t>MPI allows concurrent use of multiple nodes/</a:t>
            </a:r>
            <a:r>
              <a:rPr lang="en-US" b="1" dirty="0" err="1"/>
              <a:t>cpus</a:t>
            </a:r>
            <a:r>
              <a:rPr lang="en-US" b="1" dirty="0"/>
              <a:t>/core  in a </a:t>
            </a:r>
            <a:r>
              <a:rPr lang="en-US" b="1" dirty="0" err="1"/>
              <a:t>linux</a:t>
            </a:r>
            <a:r>
              <a:rPr lang="en-US" b="1" dirty="0"/>
              <a:t> cluster.</a:t>
            </a:r>
          </a:p>
          <a:p>
            <a:r>
              <a:rPr lang="en-US" b="1" dirty="0"/>
              <a:t>Standardization</a:t>
            </a:r>
            <a:r>
              <a:rPr lang="en-US" dirty="0"/>
              <a:t> - MPI is the only message passing library that can be considered a standard. It is supported on virtually all HPC platforms. Practically, it has replaced all previous message passing libraries.</a:t>
            </a:r>
          </a:p>
          <a:p>
            <a:r>
              <a:rPr lang="en-US" b="1" dirty="0"/>
              <a:t>Portability</a:t>
            </a:r>
            <a:r>
              <a:rPr lang="en-US" dirty="0"/>
              <a:t> - There is little or no need to modify your source code when you port your application to a different platform that supports (and is compliant with) the MPI standard.</a:t>
            </a:r>
          </a:p>
          <a:p>
            <a:r>
              <a:rPr lang="en-US" b="1" dirty="0"/>
              <a:t>Performance Opportunities</a:t>
            </a:r>
            <a:r>
              <a:rPr lang="en-US" dirty="0"/>
              <a:t> - Vendor implementations should be able to exploit native hardware features to optimize performance. Any implementation is free to develop optimized algorithms.</a:t>
            </a:r>
          </a:p>
          <a:p>
            <a:r>
              <a:rPr lang="en-US" b="1" dirty="0"/>
              <a:t>Functionality</a:t>
            </a:r>
            <a:r>
              <a:rPr lang="en-US" dirty="0"/>
              <a:t> - There are over 430 routines defined in MPI-3, which includes the majority of those in MPI-2 and MPI-1.</a:t>
            </a:r>
          </a:p>
          <a:p>
            <a:pPr lvl="1"/>
            <a:r>
              <a:rPr lang="en-US" dirty="0"/>
              <a:t>NOTE: Most MPI programs can be written using a dozen or less routines</a:t>
            </a:r>
          </a:p>
          <a:p>
            <a:r>
              <a:rPr lang="en-US" b="1" dirty="0"/>
              <a:t>Availability</a:t>
            </a:r>
            <a:r>
              <a:rPr lang="en-US" dirty="0"/>
              <a:t> - A variety of implementations are available, both vendor and public domain.</a:t>
            </a:r>
          </a:p>
          <a:p>
            <a:endParaRPr lang="en-US" dirty="0"/>
          </a:p>
        </p:txBody>
      </p:sp>
      <p:sp>
        <p:nvSpPr>
          <p:cNvPr id="4" name="Slide Number Placeholder 3">
            <a:extLst>
              <a:ext uri="{FF2B5EF4-FFF2-40B4-BE49-F238E27FC236}">
                <a16:creationId xmlns:a16="http://schemas.microsoft.com/office/drawing/2014/main" id="{11116C99-1E22-F0DB-A128-057A7BDCE573}"/>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30776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63020-F0B2-247F-6A4B-FA30206BC81D}"/>
              </a:ext>
            </a:extLst>
          </p:cNvPr>
          <p:cNvSpPr>
            <a:spLocks noGrp="1"/>
          </p:cNvSpPr>
          <p:nvPr>
            <p:ph type="title"/>
          </p:nvPr>
        </p:nvSpPr>
        <p:spPr/>
        <p:txBody>
          <a:bodyPr/>
          <a:lstStyle/>
          <a:p>
            <a:r>
              <a:rPr lang="en-US" dirty="0"/>
              <a:t>MPI Components</a:t>
            </a:r>
          </a:p>
        </p:txBody>
      </p:sp>
      <p:sp>
        <p:nvSpPr>
          <p:cNvPr id="3" name="Content Placeholder 2">
            <a:extLst>
              <a:ext uri="{FF2B5EF4-FFF2-40B4-BE49-F238E27FC236}">
                <a16:creationId xmlns:a16="http://schemas.microsoft.com/office/drawing/2014/main" id="{3FDA539F-AC8A-C7DC-51D7-7867E9B8CC38}"/>
              </a:ext>
            </a:extLst>
          </p:cNvPr>
          <p:cNvSpPr>
            <a:spLocks noGrp="1"/>
          </p:cNvSpPr>
          <p:nvPr>
            <p:ph idx="1"/>
          </p:nvPr>
        </p:nvSpPr>
        <p:spPr/>
        <p:txBody>
          <a:bodyPr/>
          <a:lstStyle/>
          <a:p>
            <a:r>
              <a:rPr lang="en-US" dirty="0"/>
              <a:t>MPI Library – there are many library implementations</a:t>
            </a:r>
          </a:p>
          <a:p>
            <a:r>
              <a:rPr lang="en-US" dirty="0"/>
              <a:t>MPI run-time infrastructure – implementation-dependent </a:t>
            </a:r>
          </a:p>
          <a:p>
            <a:pPr lvl="1"/>
            <a:r>
              <a:rPr lang="en-US" dirty="0"/>
              <a:t>MPI task launcher – varies with library implementation</a:t>
            </a:r>
          </a:p>
          <a:p>
            <a:pPr marL="342900" lvl="1" indent="0">
              <a:buNone/>
            </a:pPr>
            <a:r>
              <a:rPr lang="en-US" dirty="0"/>
              <a:t>Often, ”</a:t>
            </a:r>
            <a:r>
              <a:rPr lang="en-US" dirty="0" err="1"/>
              <a:t>mpirun</a:t>
            </a:r>
            <a:r>
              <a:rPr lang="en-US" dirty="0"/>
              <a:t>” used as MPI task launcher</a:t>
            </a:r>
          </a:p>
          <a:p>
            <a:pPr marL="342900" lvl="1" indent="0">
              <a:buNone/>
            </a:pPr>
            <a:r>
              <a:rPr lang="en-US" dirty="0"/>
              <a:t>Example - </a:t>
            </a:r>
          </a:p>
          <a:p>
            <a:pPr marL="342900" lvl="1" indent="0">
              <a:buNone/>
            </a:pPr>
            <a:r>
              <a:rPr lang="en-US" dirty="0" err="1"/>
              <a:t>mpirun</a:t>
            </a:r>
            <a:r>
              <a:rPr lang="en-US" dirty="0"/>
              <a:t> –n 64 ./</a:t>
            </a:r>
            <a:r>
              <a:rPr lang="en-US" dirty="0" err="1"/>
              <a:t>a.out</a:t>
            </a:r>
            <a:endParaRPr lang="en-US" dirty="0"/>
          </a:p>
          <a:p>
            <a:pPr marL="342900" lvl="1" indent="0">
              <a:buNone/>
            </a:pPr>
            <a:endParaRPr lang="en-US" dirty="0"/>
          </a:p>
          <a:p>
            <a:pPr marL="342900" lvl="1" indent="0">
              <a:buNone/>
            </a:pPr>
            <a:r>
              <a:rPr lang="en-US" dirty="0"/>
              <a:t>Launches 64 MPI tasks </a:t>
            </a:r>
          </a:p>
          <a:p>
            <a:pPr marL="342900" lvl="1" indent="0">
              <a:buNone/>
            </a:pPr>
            <a:endParaRPr lang="en-US" dirty="0"/>
          </a:p>
          <a:p>
            <a:pPr lvl="1"/>
            <a:r>
              <a:rPr lang="en-US" dirty="0"/>
              <a:t>MPI Environment variables – implementation-dependent</a:t>
            </a:r>
          </a:p>
          <a:p>
            <a:pPr marL="342900" lvl="1" indent="0">
              <a:buNone/>
            </a:pPr>
            <a:r>
              <a:rPr lang="en-US" dirty="0"/>
              <a:t>Example - </a:t>
            </a:r>
          </a:p>
          <a:p>
            <a:pPr marL="342900" lvl="1" indent="0">
              <a:buNone/>
            </a:pPr>
            <a:endParaRPr lang="en-US" dirty="0"/>
          </a:p>
        </p:txBody>
      </p:sp>
      <p:sp>
        <p:nvSpPr>
          <p:cNvPr id="4" name="Slide Number Placeholder 3">
            <a:extLst>
              <a:ext uri="{FF2B5EF4-FFF2-40B4-BE49-F238E27FC236}">
                <a16:creationId xmlns:a16="http://schemas.microsoft.com/office/drawing/2014/main" id="{5DE32863-501B-C87B-760D-822C6CA6DB6D}"/>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986878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PPT_UNC_V7.06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Default Design">
  <a:themeElements>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dirty="0" smtClean="0">
            <a:solidFill>
              <a:schemeClr val="accent2"/>
            </a:solidFill>
          </a:defRPr>
        </a:defPPr>
      </a:lstStyle>
    </a:txDef>
  </a:objectDefaults>
  <a:extraClrSchemeLst>
    <a:extraClrScheme>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F2C0C409D15846B22A3E28E5C3867E" ma:contentTypeVersion="5" ma:contentTypeDescription="Create a new document." ma:contentTypeScope="" ma:versionID="2ad97f87d6ff302a1c61a2892e71334d">
  <xsd:schema xmlns:xsd="http://www.w3.org/2001/XMLSchema" xmlns:xs="http://www.w3.org/2001/XMLSchema" xmlns:p="http://schemas.microsoft.com/office/2006/metadata/properties" xmlns:ns3="39d22158-14c6-450f-a1b3-cc39ff917f42" xmlns:ns4="ab285c80-b7af-46e7-b9bb-054acdb0c384" targetNamespace="http://schemas.microsoft.com/office/2006/metadata/properties" ma:root="true" ma:fieldsID="b63a2d75d4f739fef061a9bff7677514" ns3:_="" ns4:_="">
    <xsd:import namespace="39d22158-14c6-450f-a1b3-cc39ff917f42"/>
    <xsd:import namespace="ab285c80-b7af-46e7-b9bb-054acdb0c38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d22158-14c6-450f-a1b3-cc39ff917f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b285c80-b7af-46e7-b9bb-054acdb0c38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700195-0932-4254-9C54-118E15AA91FF}">
  <ds:schemaRefs>
    <ds:schemaRef ds:uri="http://purl.org/dc/dcmitype/"/>
    <ds:schemaRef ds:uri="http://purl.org/dc/elements/1.1/"/>
    <ds:schemaRef ds:uri="http://schemas.microsoft.com/office/2006/metadata/properties"/>
    <ds:schemaRef ds:uri="http://purl.org/dc/terms/"/>
    <ds:schemaRef ds:uri="http://www.w3.org/XML/1998/namespace"/>
    <ds:schemaRef ds:uri="http://schemas.openxmlformats.org/package/2006/metadata/core-properties"/>
    <ds:schemaRef ds:uri="http://schemas.microsoft.com/office/2006/documentManagement/types"/>
    <ds:schemaRef ds:uri="http://schemas.microsoft.com/office/infopath/2007/PartnerControls"/>
    <ds:schemaRef ds:uri="ab285c80-b7af-46e7-b9bb-054acdb0c384"/>
    <ds:schemaRef ds:uri="39d22158-14c6-450f-a1b3-cc39ff917f42"/>
  </ds:schemaRefs>
</ds:datastoreItem>
</file>

<file path=customXml/itemProps2.xml><?xml version="1.0" encoding="utf-8"?>
<ds:datastoreItem xmlns:ds="http://schemas.openxmlformats.org/officeDocument/2006/customXml" ds:itemID="{A7DD7E6F-A50D-4268-B295-AD76093201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9d22158-14c6-450f-a1b3-cc39ff917f42"/>
    <ds:schemaRef ds:uri="ab285c80-b7af-46e7-b9bb-054acdb0c3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0E1A735-8734-4722-BBE8-F2C32AAC86D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57432</TotalTime>
  <Words>3446</Words>
  <Application>Microsoft Macintosh PowerPoint</Application>
  <PresentationFormat>Widescreen</PresentationFormat>
  <Paragraphs>423</Paragraphs>
  <Slides>39</Slides>
  <Notes>13</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39</vt:i4>
      </vt:variant>
    </vt:vector>
  </HeadingPairs>
  <TitlesOfParts>
    <vt:vector size="52" baseType="lpstr">
      <vt:lpstr>American Typewriter</vt:lpstr>
      <vt:lpstr>Arial</vt:lpstr>
      <vt:lpstr>Avenir Book</vt:lpstr>
      <vt:lpstr>Avenir Light</vt:lpstr>
      <vt:lpstr>Calibri</vt:lpstr>
      <vt:lpstr>Cambria Math</vt:lpstr>
      <vt:lpstr>Lucida Grande</vt:lpstr>
      <vt:lpstr>Open Sans</vt:lpstr>
      <vt:lpstr>Wingdings</vt:lpstr>
      <vt:lpstr>Wingdings 2</vt:lpstr>
      <vt:lpstr>2015_PPT_UNC_V7.06 (1)</vt:lpstr>
      <vt:lpstr>20_Office Theme</vt:lpstr>
      <vt:lpstr>3_Default Design</vt:lpstr>
      <vt:lpstr>PowerPoint Presentation</vt:lpstr>
      <vt:lpstr>Agenda</vt:lpstr>
      <vt:lpstr>What is MPI ?</vt:lpstr>
      <vt:lpstr>Parallel Programming Model</vt:lpstr>
      <vt:lpstr>Parallel Programming Model</vt:lpstr>
      <vt:lpstr>MPI Basics</vt:lpstr>
      <vt:lpstr>Parallel Programming Model</vt:lpstr>
      <vt:lpstr>Parallel Programming Model</vt:lpstr>
      <vt:lpstr>MPI Components</vt:lpstr>
      <vt:lpstr>MPI  Is “Small” and “Big”</vt:lpstr>
      <vt:lpstr>MPI – Program Structure</vt:lpstr>
      <vt:lpstr>Program Structure - MPI</vt:lpstr>
      <vt:lpstr>MPI Program Structure - </vt:lpstr>
      <vt:lpstr>MPI – Program Structure – Components: Include File</vt:lpstr>
      <vt:lpstr>MPI – Program Structure</vt:lpstr>
      <vt:lpstr>MPI Environment Management/Interrogation Functions</vt:lpstr>
      <vt:lpstr>MPI Environment Management/Interrogation Functions</vt:lpstr>
      <vt:lpstr>MPI Environment Management/Interrogation Functions</vt:lpstr>
      <vt:lpstr>MPI Environment Management/Interrogation Functions</vt:lpstr>
      <vt:lpstr>A Simple MPI Program – Hello  World</vt:lpstr>
      <vt:lpstr>A Simple MPI Program – Hello  World Output – Run on One Node</vt:lpstr>
      <vt:lpstr>A Simple MPI Program – Hello  World Output – Run Across 2 Nodes</vt:lpstr>
      <vt:lpstr>A Simple MPI Program 2-D Array Assignment Example</vt:lpstr>
      <vt:lpstr>A Simple MPI Program 2-D Array Assignment Example – Paralleism</vt:lpstr>
      <vt:lpstr>A Simple MPI Program 2-D Array Assignment Example - Parallelism</vt:lpstr>
      <vt:lpstr>A Simple MPI Program 2-D Array Assignment Example – Pseudocode for Parallel case</vt:lpstr>
      <vt:lpstr>A Simple MPI Program – Vector Dot Product</vt:lpstr>
      <vt:lpstr>A Simple MPI Program – Vector Dot Product Pseudocode</vt:lpstr>
      <vt:lpstr>A Simple MPI Program – Vector Dot Product - Output</vt:lpstr>
      <vt:lpstr>A Simple MPI Program – Matrix- Matrix Multiply</vt:lpstr>
      <vt:lpstr>Calculating PI – Using Monte Carlo Method</vt:lpstr>
      <vt:lpstr>Calculating PI – Using Monte Carlo Method</vt:lpstr>
      <vt:lpstr>Calculating PI – Using Monte Carlo Method</vt:lpstr>
      <vt:lpstr>Calculating PI – Using Monte Carlo Method - Pseudocode</vt:lpstr>
      <vt:lpstr> Systems for Running MPI - Examples</vt:lpstr>
      <vt:lpstr>4 MPI Exercises</vt:lpstr>
      <vt:lpstr>5 MPI Exercises</vt:lpstr>
      <vt:lpstr>More MPI Information – 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Edmond Lau</dc:creator>
  <cp:lastModifiedBy>Frederick, Don</cp:lastModifiedBy>
  <cp:revision>234</cp:revision>
  <dcterms:created xsi:type="dcterms:W3CDTF">2020-04-03T19:50:56Z</dcterms:created>
  <dcterms:modified xsi:type="dcterms:W3CDTF">2022-09-05T22:03:00Z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0x0101002DF2C0C409D15846B22A3E28E5C3867E</vt:lpwstr>
  </property>
</Properties>
</file>